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3"/>
  </p:notesMasterIdLst>
  <p:sldIdLst>
    <p:sldId id="256" r:id="rId2"/>
    <p:sldId id="259" r:id="rId3"/>
    <p:sldId id="281" r:id="rId4"/>
    <p:sldId id="282" r:id="rId5"/>
    <p:sldId id="283" r:id="rId6"/>
    <p:sldId id="289" r:id="rId7"/>
    <p:sldId id="284" r:id="rId8"/>
    <p:sldId id="285" r:id="rId9"/>
    <p:sldId id="286" r:id="rId10"/>
    <p:sldId id="287" r:id="rId11"/>
    <p:sldId id="288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4" r:id="rId24"/>
    <p:sldId id="301" r:id="rId25"/>
    <p:sldId id="302" r:id="rId26"/>
    <p:sldId id="303" r:id="rId27"/>
    <p:sldId id="306" r:id="rId28"/>
    <p:sldId id="307" r:id="rId29"/>
    <p:sldId id="308" r:id="rId30"/>
    <p:sldId id="309" r:id="rId31"/>
    <p:sldId id="310" r:id="rId32"/>
    <p:sldId id="258" r:id="rId33"/>
    <p:sldId id="264" r:id="rId34"/>
    <p:sldId id="305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313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54162B-BAA2-4299-9D7C-E643A2DB09F3}" type="datetimeFigureOut">
              <a:rPr lang="en-US" smtClean="0"/>
              <a:t>3/29/2015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25169-77F9-454B-AF73-AC72B1CD6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03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14B02F-0FE1-4D03-8100-20EF00DA6839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0269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0824E4-023D-418F-BFD4-56383930405E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7353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21E39D-F22C-49D1-8FCD-91CB068C9751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5391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7B17CD-0B40-4AD7-971D-56E0FBFC0584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7807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B9DC67-1E6F-4ADD-9269-68DC824760AB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463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D9617E-C0BD-4CD1-90F2-F8687D6A3ADB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38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1488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8AEDC8-0830-4270-8A4F-F652ACA3001E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6148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9A7D16-E01D-4DF0-9414-400EE19DDD14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4055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92589A-9B95-406F-BA4C-B432CD924CF2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6278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BF2594-4FED-4A42-ADCF-BD5831BCE133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1866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09437B-6A22-45F7-9A21-B2FBA7C004A8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32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9449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C7CB60-AEB8-49AA-856C-FC66680471BB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0027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5FB2A7-0A73-4282-B3AB-46F9F7D06446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422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046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EE2DAB-590D-4C55-9626-5278D44A0B23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01249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 style navigator by </a:t>
            </a:r>
            <a:r>
              <a:rPr lang="en-US" dirty="0" err="1" smtClean="0"/>
              <a:t>Abott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25169-77F9-454B-AF73-AC72B1CD6A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39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Patch Applicator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25169-77F9-454B-AF73-AC72B1CD6A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42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http://diabeteskit.melchiorvanvoorden.nl/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25169-77F9-454B-AF73-AC72B1CD6A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46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a lot of constructive brainstorming and prototyping at </a:t>
            </a:r>
            <a:r>
              <a:rPr lang="en-US" dirty="0" err="1" smtClean="0"/>
              <a:t>Nanobios</a:t>
            </a:r>
            <a:r>
              <a:rPr lang="en-US" dirty="0" smtClean="0"/>
              <a:t> Lab in terms of devices, processes and other</a:t>
            </a:r>
            <a:r>
              <a:rPr lang="en-US" baseline="0" dirty="0" smtClean="0"/>
              <a:t> technological areas relevant to biology.</a:t>
            </a:r>
          </a:p>
          <a:p>
            <a:endParaRPr lang="en-US" dirty="0" smtClean="0"/>
          </a:p>
          <a:p>
            <a:r>
              <a:rPr lang="en-US" dirty="0" smtClean="0"/>
              <a:t>To get a gist of what we do and what are we working upon you can drop us a mail or</a:t>
            </a:r>
            <a:r>
              <a:rPr lang="en-US" baseline="0" dirty="0" smtClean="0"/>
              <a:t> visit our lab after informing in advance.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986569-B527-4CF5-BDB8-0C75FA5DD3B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27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1507F7-CB52-4628-A993-7447FB1AABD7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6584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C6A79F-6796-416C-8E67-257D8EC8E8E8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3085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A47733-F481-45DD-9789-553F73E488BB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377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6633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8A4C2-7C3F-4C6F-9F20-9F921A8C797D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1095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86D829-FD77-4C5D-9090-C04B91C85088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4312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947F7D-C3A8-45D2-B30D-24A63BC25B68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258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1C03E4-0F2C-4EFB-8BCD-DD20E1282E10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3944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3/29/2015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3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l6WDkxXjBc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63A3Tq7KOs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png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Diabetes Management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776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5C551-4AC9-4A9E-817F-C05B0D756625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381954" name="Rectangle 2"/>
          <p:cNvSpPr>
            <a:spLocks noChangeArrowheads="1"/>
          </p:cNvSpPr>
          <p:nvPr/>
        </p:nvSpPr>
        <p:spPr bwMode="auto">
          <a:xfrm>
            <a:off x="2209800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/>
              <a:t>Hyperglycemia is common, especially after meals</a:t>
            </a:r>
          </a:p>
        </p:txBody>
      </p:sp>
      <p:sp>
        <p:nvSpPr>
          <p:cNvPr id="381955" name="Rectangle 3"/>
          <p:cNvSpPr>
            <a:spLocks noChangeArrowheads="1"/>
          </p:cNvSpPr>
          <p:nvPr/>
        </p:nvSpPr>
        <p:spPr bwMode="auto">
          <a:xfrm>
            <a:off x="2860676" y="2179638"/>
            <a:ext cx="5751513" cy="343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1956" name="Rectangle 4"/>
          <p:cNvSpPr>
            <a:spLocks noChangeArrowheads="1"/>
          </p:cNvSpPr>
          <p:nvPr/>
        </p:nvSpPr>
        <p:spPr bwMode="auto">
          <a:xfrm>
            <a:off x="2860676" y="2179638"/>
            <a:ext cx="5751513" cy="3433762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1957" name="Line 5"/>
          <p:cNvSpPr>
            <a:spLocks noChangeShapeType="1"/>
          </p:cNvSpPr>
          <p:nvPr/>
        </p:nvSpPr>
        <p:spPr bwMode="auto">
          <a:xfrm>
            <a:off x="2860675" y="2179638"/>
            <a:ext cx="1588" cy="3433762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1958" name="Line 6"/>
          <p:cNvSpPr>
            <a:spLocks noChangeShapeType="1"/>
          </p:cNvSpPr>
          <p:nvPr/>
        </p:nvSpPr>
        <p:spPr bwMode="auto">
          <a:xfrm>
            <a:off x="2778125" y="5613400"/>
            <a:ext cx="82550" cy="158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1959" name="Line 7"/>
          <p:cNvSpPr>
            <a:spLocks noChangeShapeType="1"/>
          </p:cNvSpPr>
          <p:nvPr/>
        </p:nvSpPr>
        <p:spPr bwMode="auto">
          <a:xfrm>
            <a:off x="2778125" y="4924425"/>
            <a:ext cx="82550" cy="158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1960" name="Line 8"/>
          <p:cNvSpPr>
            <a:spLocks noChangeShapeType="1"/>
          </p:cNvSpPr>
          <p:nvPr/>
        </p:nvSpPr>
        <p:spPr bwMode="auto">
          <a:xfrm>
            <a:off x="2778125" y="4235450"/>
            <a:ext cx="82550" cy="158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1961" name="Line 9"/>
          <p:cNvSpPr>
            <a:spLocks noChangeShapeType="1"/>
          </p:cNvSpPr>
          <p:nvPr/>
        </p:nvSpPr>
        <p:spPr bwMode="auto">
          <a:xfrm>
            <a:off x="2778125" y="3557589"/>
            <a:ext cx="82550" cy="1587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1962" name="Line 10"/>
          <p:cNvSpPr>
            <a:spLocks noChangeShapeType="1"/>
          </p:cNvSpPr>
          <p:nvPr/>
        </p:nvSpPr>
        <p:spPr bwMode="auto">
          <a:xfrm>
            <a:off x="2778125" y="2868614"/>
            <a:ext cx="82550" cy="1587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1963" name="Line 11"/>
          <p:cNvSpPr>
            <a:spLocks noChangeShapeType="1"/>
          </p:cNvSpPr>
          <p:nvPr/>
        </p:nvSpPr>
        <p:spPr bwMode="auto">
          <a:xfrm>
            <a:off x="2778125" y="2179639"/>
            <a:ext cx="82550" cy="1587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1964" name="Line 12"/>
          <p:cNvSpPr>
            <a:spLocks noChangeShapeType="1"/>
          </p:cNvSpPr>
          <p:nvPr/>
        </p:nvSpPr>
        <p:spPr bwMode="auto">
          <a:xfrm>
            <a:off x="2860676" y="5613400"/>
            <a:ext cx="5751513" cy="158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1965" name="Line 13"/>
          <p:cNvSpPr>
            <a:spLocks noChangeShapeType="1"/>
          </p:cNvSpPr>
          <p:nvPr/>
        </p:nvSpPr>
        <p:spPr bwMode="auto">
          <a:xfrm flipV="1">
            <a:off x="2860675" y="5613401"/>
            <a:ext cx="1588" cy="87313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1966" name="Line 14"/>
          <p:cNvSpPr>
            <a:spLocks noChangeShapeType="1"/>
          </p:cNvSpPr>
          <p:nvPr/>
        </p:nvSpPr>
        <p:spPr bwMode="auto">
          <a:xfrm flipV="1">
            <a:off x="5737225" y="5613401"/>
            <a:ext cx="1588" cy="87313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1967" name="Line 15"/>
          <p:cNvSpPr>
            <a:spLocks noChangeShapeType="1"/>
          </p:cNvSpPr>
          <p:nvPr/>
        </p:nvSpPr>
        <p:spPr bwMode="auto">
          <a:xfrm flipV="1">
            <a:off x="8612189" y="5613401"/>
            <a:ext cx="1587" cy="87313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1968" name="Rectangle 16"/>
          <p:cNvSpPr>
            <a:spLocks noChangeArrowheads="1"/>
          </p:cNvSpPr>
          <p:nvPr/>
        </p:nvSpPr>
        <p:spPr bwMode="auto">
          <a:xfrm>
            <a:off x="2254250" y="5438776"/>
            <a:ext cx="418384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300" b="1">
                <a:solidFill>
                  <a:srgbClr val="FFFFFF"/>
                </a:solidFill>
              </a:rPr>
              <a:t>0%</a:t>
            </a:r>
            <a:endParaRPr lang="en-US" altLang="en-US" sz="2800">
              <a:latin typeface="Times New Roman" panose="02020603050405020304" pitchFamily="18" charset="0"/>
            </a:endParaRPr>
          </a:p>
        </p:txBody>
      </p:sp>
      <p:sp>
        <p:nvSpPr>
          <p:cNvPr id="381969" name="Rectangle 17"/>
          <p:cNvSpPr>
            <a:spLocks noChangeArrowheads="1"/>
          </p:cNvSpPr>
          <p:nvPr/>
        </p:nvSpPr>
        <p:spPr bwMode="auto">
          <a:xfrm>
            <a:off x="2100264" y="4749801"/>
            <a:ext cx="583493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300" b="1">
                <a:solidFill>
                  <a:srgbClr val="FFFFFF"/>
                </a:solidFill>
              </a:rPr>
              <a:t>10%</a:t>
            </a:r>
            <a:endParaRPr lang="en-US" altLang="en-US" sz="2800">
              <a:latin typeface="Times New Roman" panose="02020603050405020304" pitchFamily="18" charset="0"/>
            </a:endParaRPr>
          </a:p>
        </p:txBody>
      </p:sp>
      <p:sp>
        <p:nvSpPr>
          <p:cNvPr id="381970" name="Rectangle 18"/>
          <p:cNvSpPr>
            <a:spLocks noChangeArrowheads="1"/>
          </p:cNvSpPr>
          <p:nvPr/>
        </p:nvSpPr>
        <p:spPr bwMode="auto">
          <a:xfrm>
            <a:off x="2100264" y="4060826"/>
            <a:ext cx="583493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300" b="1">
                <a:solidFill>
                  <a:srgbClr val="FFFFFF"/>
                </a:solidFill>
              </a:rPr>
              <a:t>20%</a:t>
            </a:r>
            <a:endParaRPr lang="en-US" altLang="en-US" sz="2800">
              <a:latin typeface="Times New Roman" panose="02020603050405020304" pitchFamily="18" charset="0"/>
            </a:endParaRPr>
          </a:p>
        </p:txBody>
      </p:sp>
      <p:sp>
        <p:nvSpPr>
          <p:cNvPr id="381971" name="Rectangle 19"/>
          <p:cNvSpPr>
            <a:spLocks noChangeArrowheads="1"/>
          </p:cNvSpPr>
          <p:nvPr/>
        </p:nvSpPr>
        <p:spPr bwMode="auto">
          <a:xfrm>
            <a:off x="2100264" y="3381376"/>
            <a:ext cx="583493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300" b="1">
                <a:solidFill>
                  <a:srgbClr val="FFFFFF"/>
                </a:solidFill>
              </a:rPr>
              <a:t>30%</a:t>
            </a:r>
            <a:endParaRPr lang="en-US" altLang="en-US" sz="2800">
              <a:latin typeface="Times New Roman" panose="02020603050405020304" pitchFamily="18" charset="0"/>
            </a:endParaRPr>
          </a:p>
        </p:txBody>
      </p:sp>
      <p:sp>
        <p:nvSpPr>
          <p:cNvPr id="381972" name="Rectangle 20"/>
          <p:cNvSpPr>
            <a:spLocks noChangeArrowheads="1"/>
          </p:cNvSpPr>
          <p:nvPr/>
        </p:nvSpPr>
        <p:spPr bwMode="auto">
          <a:xfrm>
            <a:off x="2100264" y="2692401"/>
            <a:ext cx="583493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300" b="1">
                <a:solidFill>
                  <a:srgbClr val="FFFFFF"/>
                </a:solidFill>
              </a:rPr>
              <a:t>40%</a:t>
            </a:r>
            <a:endParaRPr lang="en-US" altLang="en-US" sz="2800">
              <a:latin typeface="Times New Roman" panose="02020603050405020304" pitchFamily="18" charset="0"/>
            </a:endParaRPr>
          </a:p>
        </p:txBody>
      </p:sp>
      <p:sp>
        <p:nvSpPr>
          <p:cNvPr id="381973" name="Rectangle 21"/>
          <p:cNvSpPr>
            <a:spLocks noChangeArrowheads="1"/>
          </p:cNvSpPr>
          <p:nvPr/>
        </p:nvSpPr>
        <p:spPr bwMode="auto">
          <a:xfrm>
            <a:off x="2100264" y="2003426"/>
            <a:ext cx="583493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300" b="1">
                <a:solidFill>
                  <a:srgbClr val="FFFFFF"/>
                </a:solidFill>
              </a:rPr>
              <a:t>50%</a:t>
            </a:r>
            <a:endParaRPr lang="en-US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381974" name="Group 22"/>
          <p:cNvGrpSpPr>
            <a:grpSpLocks/>
          </p:cNvGrpSpPr>
          <p:nvPr/>
        </p:nvGrpSpPr>
        <p:grpSpPr bwMode="auto">
          <a:xfrm>
            <a:off x="3097214" y="4857751"/>
            <a:ext cx="1203325" cy="1317625"/>
            <a:chOff x="991" y="3060"/>
            <a:chExt cx="758" cy="830"/>
          </a:xfrm>
        </p:grpSpPr>
        <p:sp>
          <p:nvSpPr>
            <p:cNvPr id="381975" name="Line 23"/>
            <p:cNvSpPr>
              <a:spLocks noChangeShapeType="1"/>
            </p:cNvSpPr>
            <p:nvPr/>
          </p:nvSpPr>
          <p:spPr bwMode="auto">
            <a:xfrm flipV="1">
              <a:off x="1748" y="3536"/>
              <a:ext cx="1" cy="55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1976" name="Rectangle 24"/>
            <p:cNvSpPr>
              <a:spLocks noChangeArrowheads="1"/>
            </p:cNvSpPr>
            <p:nvPr/>
          </p:nvSpPr>
          <p:spPr bwMode="auto">
            <a:xfrm>
              <a:off x="991" y="3060"/>
              <a:ext cx="200" cy="47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1977" name="Rectangle 25"/>
            <p:cNvSpPr>
              <a:spLocks noChangeArrowheads="1"/>
            </p:cNvSpPr>
            <p:nvPr/>
          </p:nvSpPr>
          <p:spPr bwMode="auto">
            <a:xfrm>
              <a:off x="1191" y="3143"/>
              <a:ext cx="201" cy="393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1978" name="Rectangle 26"/>
            <p:cNvSpPr>
              <a:spLocks noChangeArrowheads="1"/>
            </p:cNvSpPr>
            <p:nvPr/>
          </p:nvSpPr>
          <p:spPr bwMode="auto">
            <a:xfrm>
              <a:off x="1392" y="3060"/>
              <a:ext cx="200" cy="47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1979" name="Rectangle 27"/>
            <p:cNvSpPr>
              <a:spLocks noChangeArrowheads="1"/>
            </p:cNvSpPr>
            <p:nvPr/>
          </p:nvSpPr>
          <p:spPr bwMode="auto">
            <a:xfrm>
              <a:off x="1051" y="3667"/>
              <a:ext cx="475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2300" b="1">
                  <a:solidFill>
                    <a:srgbClr val="FFFFFF"/>
                  </a:solidFill>
                </a:rPr>
                <a:t>&lt; 180</a:t>
              </a:r>
              <a:endParaRPr lang="en-US" altLang="en-US" sz="2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81980" name="Group 28"/>
          <p:cNvGrpSpPr>
            <a:grpSpLocks/>
          </p:cNvGrpSpPr>
          <p:nvPr/>
        </p:nvGrpSpPr>
        <p:grpSpPr bwMode="auto">
          <a:xfrm>
            <a:off x="4383087" y="4235451"/>
            <a:ext cx="1277938" cy="1939925"/>
            <a:chOff x="1801" y="2668"/>
            <a:chExt cx="805" cy="1222"/>
          </a:xfrm>
        </p:grpSpPr>
        <p:sp>
          <p:nvSpPr>
            <p:cNvPr id="381981" name="Rectangle 29"/>
            <p:cNvSpPr>
              <a:spLocks noChangeArrowheads="1"/>
            </p:cNvSpPr>
            <p:nvPr/>
          </p:nvSpPr>
          <p:spPr bwMode="auto">
            <a:xfrm>
              <a:off x="1896" y="2888"/>
              <a:ext cx="201" cy="6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1982" name="Rectangle 30"/>
            <p:cNvSpPr>
              <a:spLocks noChangeArrowheads="1"/>
            </p:cNvSpPr>
            <p:nvPr/>
          </p:nvSpPr>
          <p:spPr bwMode="auto">
            <a:xfrm>
              <a:off x="2097" y="2716"/>
              <a:ext cx="201" cy="82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1983" name="Rectangle 31"/>
            <p:cNvSpPr>
              <a:spLocks noChangeArrowheads="1"/>
            </p:cNvSpPr>
            <p:nvPr/>
          </p:nvSpPr>
          <p:spPr bwMode="auto">
            <a:xfrm>
              <a:off x="2298" y="2668"/>
              <a:ext cx="200" cy="86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1984" name="Rectangle 32"/>
            <p:cNvSpPr>
              <a:spLocks noChangeArrowheads="1"/>
            </p:cNvSpPr>
            <p:nvPr/>
          </p:nvSpPr>
          <p:spPr bwMode="auto">
            <a:xfrm>
              <a:off x="1801" y="3667"/>
              <a:ext cx="805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2300" b="1">
                  <a:solidFill>
                    <a:srgbClr val="FFFFFF"/>
                  </a:solidFill>
                </a:rPr>
                <a:t>181 - 240</a:t>
              </a:r>
              <a:endParaRPr lang="en-US" altLang="en-US" sz="2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81985" name="Group 33"/>
          <p:cNvGrpSpPr>
            <a:grpSpLocks/>
          </p:cNvGrpSpPr>
          <p:nvPr/>
        </p:nvGrpSpPr>
        <p:grpSpPr bwMode="auto">
          <a:xfrm>
            <a:off x="5818187" y="3830639"/>
            <a:ext cx="1277938" cy="2344737"/>
            <a:chOff x="2705" y="2413"/>
            <a:chExt cx="805" cy="1477"/>
          </a:xfrm>
        </p:grpSpPr>
        <p:sp>
          <p:nvSpPr>
            <p:cNvPr id="381986" name="Rectangle 34"/>
            <p:cNvSpPr>
              <a:spLocks noChangeArrowheads="1"/>
            </p:cNvSpPr>
            <p:nvPr/>
          </p:nvSpPr>
          <p:spPr bwMode="auto">
            <a:xfrm>
              <a:off x="2802" y="2413"/>
              <a:ext cx="201" cy="1123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1987" name="Rectangle 35"/>
            <p:cNvSpPr>
              <a:spLocks noChangeArrowheads="1"/>
            </p:cNvSpPr>
            <p:nvPr/>
          </p:nvSpPr>
          <p:spPr bwMode="auto">
            <a:xfrm>
              <a:off x="3003" y="2496"/>
              <a:ext cx="201" cy="104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1988" name="Rectangle 36"/>
            <p:cNvSpPr>
              <a:spLocks noChangeArrowheads="1"/>
            </p:cNvSpPr>
            <p:nvPr/>
          </p:nvSpPr>
          <p:spPr bwMode="auto">
            <a:xfrm>
              <a:off x="3204" y="2413"/>
              <a:ext cx="200" cy="112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1989" name="Rectangle 37"/>
            <p:cNvSpPr>
              <a:spLocks noChangeArrowheads="1"/>
            </p:cNvSpPr>
            <p:nvPr/>
          </p:nvSpPr>
          <p:spPr bwMode="auto">
            <a:xfrm>
              <a:off x="2705" y="3667"/>
              <a:ext cx="805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2300" b="1">
                  <a:solidFill>
                    <a:srgbClr val="FFFFFF"/>
                  </a:solidFill>
                </a:rPr>
                <a:t>241 - 300</a:t>
              </a:r>
              <a:endParaRPr lang="en-US" altLang="en-US" sz="2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81990" name="Group 38"/>
          <p:cNvGrpSpPr>
            <a:grpSpLocks/>
          </p:cNvGrpSpPr>
          <p:nvPr/>
        </p:nvGrpSpPr>
        <p:grpSpPr bwMode="auto">
          <a:xfrm>
            <a:off x="7173913" y="2320925"/>
            <a:ext cx="1192212" cy="3854450"/>
            <a:chOff x="3559" y="1462"/>
            <a:chExt cx="751" cy="2428"/>
          </a:xfrm>
        </p:grpSpPr>
        <p:sp>
          <p:nvSpPr>
            <p:cNvPr id="381991" name="Rectangle 39"/>
            <p:cNvSpPr>
              <a:spLocks noChangeArrowheads="1"/>
            </p:cNvSpPr>
            <p:nvPr/>
          </p:nvSpPr>
          <p:spPr bwMode="auto">
            <a:xfrm>
              <a:off x="3708" y="1462"/>
              <a:ext cx="201" cy="207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1992" name="Rectangle 40"/>
            <p:cNvSpPr>
              <a:spLocks noChangeArrowheads="1"/>
            </p:cNvSpPr>
            <p:nvPr/>
          </p:nvSpPr>
          <p:spPr bwMode="auto">
            <a:xfrm>
              <a:off x="3909" y="1462"/>
              <a:ext cx="200" cy="2074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1993" name="Rectangle 41"/>
            <p:cNvSpPr>
              <a:spLocks noChangeArrowheads="1"/>
            </p:cNvSpPr>
            <p:nvPr/>
          </p:nvSpPr>
          <p:spPr bwMode="auto">
            <a:xfrm>
              <a:off x="4109" y="1676"/>
              <a:ext cx="201" cy="186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1994" name="Line 42"/>
            <p:cNvSpPr>
              <a:spLocks noChangeShapeType="1"/>
            </p:cNvSpPr>
            <p:nvPr/>
          </p:nvSpPr>
          <p:spPr bwMode="auto">
            <a:xfrm flipV="1">
              <a:off x="3559" y="3536"/>
              <a:ext cx="1" cy="55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1995" name="Rectangle 43"/>
            <p:cNvSpPr>
              <a:spLocks noChangeArrowheads="1"/>
            </p:cNvSpPr>
            <p:nvPr/>
          </p:nvSpPr>
          <p:spPr bwMode="auto">
            <a:xfrm>
              <a:off x="3771" y="3667"/>
              <a:ext cx="475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2300" b="1">
                  <a:solidFill>
                    <a:srgbClr val="FFFFFF"/>
                  </a:solidFill>
                </a:rPr>
                <a:t>&gt; 300</a:t>
              </a:r>
              <a:endParaRPr lang="en-US" altLang="en-US" sz="2800">
                <a:latin typeface="Times New Roman" panose="02020603050405020304" pitchFamily="18" charset="0"/>
              </a:endParaRPr>
            </a:p>
          </p:txBody>
        </p:sp>
      </p:grpSp>
      <p:sp>
        <p:nvSpPr>
          <p:cNvPr id="381996" name="Rectangle 44"/>
          <p:cNvSpPr>
            <a:spLocks noChangeArrowheads="1"/>
          </p:cNvSpPr>
          <p:nvPr/>
        </p:nvSpPr>
        <p:spPr bwMode="auto">
          <a:xfrm>
            <a:off x="8807450" y="3448051"/>
            <a:ext cx="153988" cy="16351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1997" name="Rectangle 45"/>
          <p:cNvSpPr>
            <a:spLocks noChangeArrowheads="1"/>
          </p:cNvSpPr>
          <p:nvPr/>
        </p:nvSpPr>
        <p:spPr bwMode="auto">
          <a:xfrm>
            <a:off x="9034463" y="3392489"/>
            <a:ext cx="12006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100" b="1">
                <a:solidFill>
                  <a:srgbClr val="FFFFFF"/>
                </a:solidFill>
              </a:rPr>
              <a:t>Breakfast</a:t>
            </a:r>
            <a:endParaRPr lang="en-US" altLang="en-US" sz="2800">
              <a:latin typeface="Times New Roman" panose="02020603050405020304" pitchFamily="18" charset="0"/>
            </a:endParaRPr>
          </a:p>
        </p:txBody>
      </p:sp>
      <p:sp>
        <p:nvSpPr>
          <p:cNvPr id="381998" name="Rectangle 46"/>
          <p:cNvSpPr>
            <a:spLocks noChangeArrowheads="1"/>
          </p:cNvSpPr>
          <p:nvPr/>
        </p:nvSpPr>
        <p:spPr bwMode="auto">
          <a:xfrm>
            <a:off x="8807450" y="3830638"/>
            <a:ext cx="153988" cy="163512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1999" name="Rectangle 47"/>
          <p:cNvSpPr>
            <a:spLocks noChangeArrowheads="1"/>
          </p:cNvSpPr>
          <p:nvPr/>
        </p:nvSpPr>
        <p:spPr bwMode="auto">
          <a:xfrm>
            <a:off x="9034464" y="3775076"/>
            <a:ext cx="77745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100" b="1">
                <a:solidFill>
                  <a:srgbClr val="FFFFFF"/>
                </a:solidFill>
              </a:rPr>
              <a:t>Lunch</a:t>
            </a:r>
            <a:endParaRPr lang="en-US" altLang="en-US" sz="2800">
              <a:latin typeface="Times New Roman" panose="02020603050405020304" pitchFamily="18" charset="0"/>
            </a:endParaRPr>
          </a:p>
        </p:txBody>
      </p:sp>
      <p:sp>
        <p:nvSpPr>
          <p:cNvPr id="382000" name="Rectangle 48"/>
          <p:cNvSpPr>
            <a:spLocks noChangeArrowheads="1"/>
          </p:cNvSpPr>
          <p:nvPr/>
        </p:nvSpPr>
        <p:spPr bwMode="auto">
          <a:xfrm>
            <a:off x="8807450" y="4213226"/>
            <a:ext cx="153988" cy="163513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2001" name="Rectangle 49"/>
          <p:cNvSpPr>
            <a:spLocks noChangeArrowheads="1"/>
          </p:cNvSpPr>
          <p:nvPr/>
        </p:nvSpPr>
        <p:spPr bwMode="auto">
          <a:xfrm>
            <a:off x="9034463" y="4157664"/>
            <a:ext cx="83676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100" b="1">
                <a:solidFill>
                  <a:srgbClr val="FFFFFF"/>
                </a:solidFill>
              </a:rPr>
              <a:t>Dinner</a:t>
            </a:r>
            <a:endParaRPr lang="en-US" altLang="en-US" sz="2800">
              <a:latin typeface="Times New Roman" panose="02020603050405020304" pitchFamily="18" charset="0"/>
            </a:endParaRPr>
          </a:p>
        </p:txBody>
      </p:sp>
      <p:sp>
        <p:nvSpPr>
          <p:cNvPr id="382002" name="Text Box 50"/>
          <p:cNvSpPr txBox="1">
            <a:spLocks noChangeArrowheads="1"/>
          </p:cNvSpPr>
          <p:nvPr/>
        </p:nvSpPr>
        <p:spPr bwMode="auto">
          <a:xfrm>
            <a:off x="7543800" y="6172200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82003" name="Text Box 51"/>
          <p:cNvSpPr txBox="1">
            <a:spLocks noChangeArrowheads="1"/>
          </p:cNvSpPr>
          <p:nvPr/>
        </p:nvSpPr>
        <p:spPr bwMode="auto">
          <a:xfrm>
            <a:off x="5410200" y="6491288"/>
            <a:ext cx="4648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>
                <a:latin typeface="Times New Roman" panose="02020603050405020304" pitchFamily="18" charset="0"/>
              </a:rPr>
              <a:t>Boland et al, Diabetes Care 24:1858, 2001</a:t>
            </a:r>
          </a:p>
        </p:txBody>
      </p:sp>
    </p:spTree>
    <p:extLst>
      <p:ext uri="{BB962C8B-B14F-4D97-AF65-F5344CB8AC3E}">
        <p14:creationId xmlns:p14="http://schemas.microsoft.com/office/powerpoint/2010/main" val="1418904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1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8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7202F-CDDF-417B-9F9E-2EE3121F12B4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374786" name="Text Box 2"/>
          <p:cNvSpPr txBox="1">
            <a:spLocks noChangeArrowheads="1"/>
          </p:cNvSpPr>
          <p:nvPr/>
        </p:nvSpPr>
        <p:spPr bwMode="auto">
          <a:xfrm>
            <a:off x="1905000" y="381001"/>
            <a:ext cx="85344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3600" b="1"/>
              <a:t>Continuous Glucose Monitoring </a:t>
            </a:r>
            <a:r>
              <a:rPr lang="en-US" altLang="en-US" sz="2800" b="1"/>
              <a:t>(CGM)</a:t>
            </a:r>
            <a:r>
              <a:rPr lang="en-US" altLang="en-US" sz="3600" b="1"/>
              <a:t> WHY?</a:t>
            </a:r>
          </a:p>
        </p:txBody>
      </p:sp>
      <p:sp>
        <p:nvSpPr>
          <p:cNvPr id="374787" name="Text Box 3"/>
          <p:cNvSpPr txBox="1">
            <a:spLocks noChangeArrowheads="1"/>
          </p:cNvSpPr>
          <p:nvPr/>
        </p:nvSpPr>
        <p:spPr bwMode="auto">
          <a:xfrm>
            <a:off x="1943100" y="2286000"/>
            <a:ext cx="8305800" cy="350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lphaUcPeriod"/>
            </a:pPr>
            <a:r>
              <a:rPr lang="en-US" altLang="en-US" sz="3200" dirty="0">
                <a:latin typeface="Arial" panose="020B0604020202020204" pitchFamily="34" charset="0"/>
              </a:rPr>
              <a:t>Prevention of low blood sugars (alarms)</a:t>
            </a:r>
          </a:p>
          <a:p>
            <a:pPr eaLnBrk="1" hangingPunct="1">
              <a:spcBef>
                <a:spcPct val="50000"/>
              </a:spcBef>
              <a:buFontTx/>
              <a:buAutoNum type="alphaUcPeriod"/>
            </a:pPr>
            <a:r>
              <a:rPr lang="en-US" altLang="en-US" sz="3200" dirty="0">
                <a:latin typeface="Arial" panose="020B0604020202020204" pitchFamily="34" charset="0"/>
              </a:rPr>
              <a:t>Prevention of high blood sugars </a:t>
            </a:r>
          </a:p>
          <a:p>
            <a:pPr eaLnBrk="1" hangingPunct="1">
              <a:spcBef>
                <a:spcPct val="50000"/>
              </a:spcBef>
              <a:buFontTx/>
              <a:buAutoNum type="alphaUcPeriod"/>
            </a:pPr>
            <a:r>
              <a:rPr lang="en-US" altLang="en-US" sz="3200" b="1" u="sng" dirty="0">
                <a:solidFill>
                  <a:srgbClr val="FFFF99"/>
                </a:solidFill>
                <a:latin typeface="Arial" panose="020B0604020202020204" pitchFamily="34" charset="0"/>
              </a:rPr>
              <a:t>Minimize wide glucose fluctuations</a:t>
            </a:r>
          </a:p>
          <a:p>
            <a:pPr eaLnBrk="1" hangingPunct="1">
              <a:spcBef>
                <a:spcPct val="50000"/>
              </a:spcBef>
              <a:buFontTx/>
              <a:buAutoNum type="alphaUcPeriod"/>
            </a:pPr>
            <a:r>
              <a:rPr lang="en-US" altLang="en-US" sz="3200" b="1" u="sng" dirty="0">
                <a:solidFill>
                  <a:srgbClr val="FFFF99"/>
                </a:solidFill>
                <a:latin typeface="Arial" panose="020B0604020202020204" pitchFamily="34" charset="0"/>
              </a:rPr>
              <a:t>Behavior Modification</a:t>
            </a:r>
          </a:p>
          <a:p>
            <a:pPr eaLnBrk="1" hangingPunct="1">
              <a:spcBef>
                <a:spcPct val="50000"/>
              </a:spcBef>
              <a:buFontTx/>
              <a:buAutoNum type="alphaUcPeriod"/>
            </a:pPr>
            <a:r>
              <a:rPr lang="en-US" altLang="en-US" sz="3200" b="1" u="sng" dirty="0">
                <a:solidFill>
                  <a:srgbClr val="FFFF99"/>
                </a:solidFill>
                <a:latin typeface="Arial" panose="020B0604020202020204" pitchFamily="34" charset="0"/>
              </a:rPr>
              <a:t>Prevention of </a:t>
            </a:r>
            <a:r>
              <a:rPr lang="en-US" altLang="en-US" sz="3200" b="1" u="sng" dirty="0" smtClean="0">
                <a:solidFill>
                  <a:srgbClr val="FFFF99"/>
                </a:solidFill>
                <a:latin typeface="Arial" panose="020B0604020202020204" pitchFamily="34" charset="0"/>
              </a:rPr>
              <a:t>Complications</a:t>
            </a:r>
            <a:endParaRPr lang="en-US" altLang="en-US" sz="3200" b="1" u="sng" dirty="0">
              <a:solidFill>
                <a:srgbClr val="FFFF9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46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D02BB-58A2-4F56-B006-953C25C96734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Three Parts to All CGMs</a:t>
            </a:r>
            <a:r>
              <a:rPr lang="en-US" altLang="en-US" dirty="0" smtClean="0"/>
              <a:t>:</a:t>
            </a:r>
            <a:endParaRPr lang="en-US" altLang="en-US" dirty="0"/>
          </a:p>
        </p:txBody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43200" y="2133600"/>
            <a:ext cx="6172200" cy="3962400"/>
          </a:xfrm>
        </p:spPr>
        <p:txBody>
          <a:bodyPr/>
          <a:lstStyle/>
          <a:p>
            <a:pPr marL="609600" indent="-609600">
              <a:buFontTx/>
              <a:buAutoNum type="alphaUcPeriod"/>
            </a:pPr>
            <a:r>
              <a:rPr lang="en-US" altLang="en-US" sz="4000"/>
              <a:t>Sensor</a:t>
            </a:r>
          </a:p>
          <a:p>
            <a:pPr marL="609600" indent="-609600">
              <a:buFontTx/>
              <a:buAutoNum type="alphaUcPeriod"/>
            </a:pPr>
            <a:endParaRPr lang="en-US" altLang="en-US" sz="4000"/>
          </a:p>
          <a:p>
            <a:pPr marL="609600" indent="-609600">
              <a:buFontTx/>
              <a:buAutoNum type="alphaUcPeriod"/>
            </a:pPr>
            <a:r>
              <a:rPr lang="en-US" altLang="en-US" sz="4000"/>
              <a:t>Transmitter</a:t>
            </a:r>
          </a:p>
          <a:p>
            <a:pPr marL="609600" indent="-609600">
              <a:buFontTx/>
              <a:buAutoNum type="alphaUcPeriod"/>
            </a:pPr>
            <a:endParaRPr lang="en-US" altLang="en-US" sz="4000"/>
          </a:p>
          <a:p>
            <a:pPr marL="609600" indent="-609600">
              <a:buFontTx/>
              <a:buAutoNum type="alphaUcPeriod"/>
            </a:pPr>
            <a:r>
              <a:rPr lang="en-US" altLang="en-US" sz="4000"/>
              <a:t>Receiver/Monitor</a:t>
            </a:r>
          </a:p>
        </p:txBody>
      </p:sp>
    </p:spTree>
    <p:extLst>
      <p:ext uri="{BB962C8B-B14F-4D97-AF65-F5344CB8AC3E}">
        <p14:creationId xmlns:p14="http://schemas.microsoft.com/office/powerpoint/2010/main" val="10821995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EE3-8ED5-4FC8-850C-36B6D3079B4C}" type="slidenum">
              <a:rPr lang="en-US" altLang="en-US"/>
              <a:pPr/>
              <a:t>13</a:t>
            </a:fld>
            <a:endParaRPr lang="en-US" altLang="en-US"/>
          </a:p>
        </p:txBody>
      </p:sp>
      <p:pic>
        <p:nvPicPr>
          <p:cNvPr id="2140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39" b="39117"/>
          <a:stretch>
            <a:fillRect/>
          </a:stretch>
        </p:blipFill>
        <p:spPr bwMode="auto">
          <a:xfrm>
            <a:off x="2667000" y="1752600"/>
            <a:ext cx="36576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021" name="Text Box 5"/>
          <p:cNvSpPr txBox="1">
            <a:spLocks noChangeArrowheads="1"/>
          </p:cNvSpPr>
          <p:nvPr/>
        </p:nvSpPr>
        <p:spPr bwMode="auto">
          <a:xfrm>
            <a:off x="3352800" y="228600"/>
            <a:ext cx="5486400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FontTx/>
              <a:buAutoNum type="alphaUcParenR"/>
            </a:pPr>
            <a:r>
              <a:rPr lang="en-US" altLang="en-US" sz="5400" b="1" dirty="0">
                <a:latin typeface="Arial" panose="020B0604020202020204" pitchFamily="34" charset="0"/>
              </a:rPr>
              <a:t>Sensor </a:t>
            </a:r>
          </a:p>
          <a:p>
            <a:pPr algn="ctr" eaLnBrk="1" hangingPunct="1"/>
            <a:endParaRPr lang="en-US" altLang="en-US" sz="2800" b="1" dirty="0">
              <a:latin typeface="Arial" panose="020B0604020202020204" pitchFamily="34" charset="0"/>
            </a:endParaRPr>
          </a:p>
        </p:txBody>
      </p:sp>
      <p:pic>
        <p:nvPicPr>
          <p:cNvPr id="2140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47917" r="79688" b="42708"/>
          <a:stretch>
            <a:fillRect/>
          </a:stretch>
        </p:blipFill>
        <p:spPr bwMode="auto">
          <a:xfrm>
            <a:off x="5486400" y="3429000"/>
            <a:ext cx="2971800" cy="267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4105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CDC0D-5B6F-4950-8998-78F710578A54}" type="slidenum">
              <a:rPr lang="en-US" altLang="en-US"/>
              <a:pPr/>
              <a:t>14</a:t>
            </a:fld>
            <a:endParaRPr lang="en-US" altLang="en-US"/>
          </a:p>
        </p:txBody>
      </p:sp>
      <p:pic>
        <p:nvPicPr>
          <p:cNvPr id="2150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05001"/>
            <a:ext cx="4953000" cy="33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46" name="Picture 6" descr="135344navi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 t="47643" r="20000" b="24565"/>
          <a:stretch>
            <a:fillRect/>
          </a:stretch>
        </p:blipFill>
        <p:spPr bwMode="auto">
          <a:xfrm>
            <a:off x="4419600" y="4419601"/>
            <a:ext cx="3581400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44"/>
          <a:stretch>
            <a:fillRect/>
          </a:stretch>
        </p:blipFill>
        <p:spPr bwMode="auto">
          <a:xfrm>
            <a:off x="7315200" y="2057401"/>
            <a:ext cx="23622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48" name="Text Box 8"/>
          <p:cNvSpPr txBox="1">
            <a:spLocks noChangeArrowheads="1"/>
          </p:cNvSpPr>
          <p:nvPr/>
        </p:nvSpPr>
        <p:spPr bwMode="auto">
          <a:xfrm>
            <a:off x="3352800" y="304800"/>
            <a:ext cx="5486400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5400" b="1" dirty="0">
                <a:latin typeface="Arial" panose="020B0604020202020204" pitchFamily="34" charset="0"/>
              </a:rPr>
              <a:t>B)Transmitter</a:t>
            </a:r>
          </a:p>
          <a:p>
            <a:pPr algn="ctr" eaLnBrk="1" hangingPunct="1"/>
            <a:endParaRPr lang="en-US" altLang="en-US" sz="28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775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51925-15CD-4CB4-B272-09EBDCE71E9B}" type="slidenum">
              <a:rPr lang="en-US" altLang="en-US"/>
              <a:pPr/>
              <a:t>15</a:t>
            </a:fld>
            <a:endParaRPr lang="en-US" altLang="en-US"/>
          </a:p>
        </p:txBody>
      </p:sp>
      <p:pic>
        <p:nvPicPr>
          <p:cNvPr id="2160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30439"/>
            <a:ext cx="5486400" cy="363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07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4" t="29167" r="27344" b="17708"/>
          <a:stretch>
            <a:fillRect/>
          </a:stretch>
        </p:blipFill>
        <p:spPr bwMode="auto">
          <a:xfrm>
            <a:off x="6400800" y="1905000"/>
            <a:ext cx="3962400" cy="306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607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9" t="53125" r="58594" b="29567"/>
          <a:stretch>
            <a:fillRect/>
          </a:stretch>
        </p:blipFill>
        <p:spPr bwMode="auto">
          <a:xfrm>
            <a:off x="5257800" y="4343401"/>
            <a:ext cx="3962400" cy="219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6072" name="Text Box 8"/>
          <p:cNvSpPr txBox="1">
            <a:spLocks noChangeArrowheads="1"/>
          </p:cNvSpPr>
          <p:nvPr/>
        </p:nvSpPr>
        <p:spPr bwMode="auto">
          <a:xfrm>
            <a:off x="2209800" y="381000"/>
            <a:ext cx="7848600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5400" b="1" dirty="0">
                <a:latin typeface="Arial" panose="020B0604020202020204" pitchFamily="34" charset="0"/>
              </a:rPr>
              <a:t>C)Receiver or Monitor</a:t>
            </a:r>
          </a:p>
          <a:p>
            <a:pPr algn="ctr" eaLnBrk="1" hangingPunct="1"/>
            <a:endParaRPr lang="en-US" altLang="en-US" sz="28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6554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993E5-E5AD-4D90-8FC6-C09F9B671887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What does “Calibration” mean and why do I need to do it?</a:t>
            </a:r>
          </a:p>
        </p:txBody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981200"/>
            <a:ext cx="8229600" cy="4495800"/>
          </a:xfrm>
        </p:spPr>
        <p:txBody>
          <a:bodyPr/>
          <a:lstStyle/>
          <a:p>
            <a:r>
              <a:rPr lang="en-US" altLang="en-US"/>
              <a:t>Calibration is a process that gives a fingerstick BG value to the CGM system so the values will align with each other</a:t>
            </a:r>
          </a:p>
          <a:p>
            <a:r>
              <a:rPr lang="en-US" altLang="en-US"/>
              <a:t>Number of Calibrations vary by device</a:t>
            </a:r>
          </a:p>
          <a:p>
            <a:r>
              <a:rPr lang="en-US" altLang="en-US"/>
              <a:t>Best times to calibrate are when the BG values are stable: before meals and before bed</a:t>
            </a:r>
          </a:p>
          <a:p>
            <a:r>
              <a:rPr lang="en-US" altLang="en-US"/>
              <a:t>Do not calibrate when arrows are present</a:t>
            </a:r>
          </a:p>
        </p:txBody>
      </p:sp>
    </p:spTree>
    <p:extLst>
      <p:ext uri="{BB962C8B-B14F-4D97-AF65-F5344CB8AC3E}">
        <p14:creationId xmlns:p14="http://schemas.microsoft.com/office/powerpoint/2010/main" val="363470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AD24E-2490-47BB-95F1-D446E1796571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221188" name="Text Box 4"/>
          <p:cNvSpPr txBox="1">
            <a:spLocks noChangeArrowheads="1"/>
          </p:cNvSpPr>
          <p:nvPr/>
        </p:nvSpPr>
        <p:spPr bwMode="auto">
          <a:xfrm>
            <a:off x="1752600" y="457200"/>
            <a:ext cx="86868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4800"/>
              <a:t>What type of data will we get?</a:t>
            </a:r>
            <a:endParaRPr lang="en-US" altLang="en-US" sz="4400"/>
          </a:p>
        </p:txBody>
      </p:sp>
      <p:sp>
        <p:nvSpPr>
          <p:cNvPr id="221189" name="Text Box 5"/>
          <p:cNvSpPr txBox="1">
            <a:spLocks noChangeArrowheads="1"/>
          </p:cNvSpPr>
          <p:nvPr/>
        </p:nvSpPr>
        <p:spPr bwMode="auto">
          <a:xfrm>
            <a:off x="1981200" y="1905001"/>
            <a:ext cx="8229600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95300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52500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409700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66900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324100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81300" indent="-4953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38500" indent="-4953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95700" indent="-4953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52900" indent="-4953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85000"/>
              </a:spcBef>
              <a:buFontTx/>
              <a:buAutoNum type="arabicParenR"/>
            </a:pPr>
            <a:r>
              <a:rPr lang="en-US" altLang="en-US" sz="4400" dirty="0">
                <a:latin typeface="Arial" panose="020B0604020202020204" pitchFamily="34" charset="0"/>
              </a:rPr>
              <a:t> “Real-time” (Immediate)</a:t>
            </a:r>
            <a:r>
              <a:rPr lang="en-US" altLang="en-US" sz="4000" b="1" dirty="0">
                <a:latin typeface="Arial" panose="020B0604020202020204" pitchFamily="34" charset="0"/>
              </a:rPr>
              <a:t> 	</a:t>
            </a:r>
          </a:p>
          <a:p>
            <a:pPr lvl="1" eaLnBrk="1" hangingPunct="1">
              <a:spcBef>
                <a:spcPct val="85000"/>
              </a:spcBef>
            </a:pPr>
            <a:r>
              <a:rPr lang="en-US" altLang="en-US" sz="4000" b="1" dirty="0">
                <a:latin typeface="Arial" panose="020B0604020202020204" pitchFamily="34" charset="0"/>
              </a:rPr>
              <a:t>	</a:t>
            </a:r>
            <a:r>
              <a:rPr lang="en-US" altLang="en-US" sz="4000" b="1" dirty="0" err="1">
                <a:latin typeface="Arial" panose="020B0604020202020204" pitchFamily="34" charset="0"/>
              </a:rPr>
              <a:t>i</a:t>
            </a:r>
            <a:r>
              <a:rPr lang="en-US" altLang="en-US" sz="4000" b="1" dirty="0">
                <a:latin typeface="Arial" panose="020B0604020202020204" pitchFamily="34" charset="0"/>
              </a:rPr>
              <a:t>. Trend graphs  </a:t>
            </a:r>
          </a:p>
          <a:p>
            <a:pPr lvl="2" eaLnBrk="1" hangingPunct="1">
              <a:spcBef>
                <a:spcPct val="85000"/>
              </a:spcBef>
            </a:pPr>
            <a:r>
              <a:rPr lang="en-US" altLang="en-US" sz="4000" b="1" dirty="0">
                <a:latin typeface="Arial" panose="020B0604020202020204" pitchFamily="34" charset="0"/>
              </a:rPr>
              <a:t>ii. Alarms  </a:t>
            </a:r>
          </a:p>
          <a:p>
            <a:pPr lvl="2" eaLnBrk="1" hangingPunct="1">
              <a:spcBef>
                <a:spcPct val="85000"/>
              </a:spcBef>
            </a:pPr>
            <a:r>
              <a:rPr lang="en-US" altLang="en-US" sz="4000" b="1" dirty="0">
                <a:latin typeface="Arial" panose="020B0604020202020204" pitchFamily="34" charset="0"/>
              </a:rPr>
              <a:t>iii. Trend arrows  </a:t>
            </a:r>
          </a:p>
        </p:txBody>
      </p:sp>
    </p:spTree>
    <p:extLst>
      <p:ext uri="{BB962C8B-B14F-4D97-AF65-F5344CB8AC3E}">
        <p14:creationId xmlns:p14="http://schemas.microsoft.com/office/powerpoint/2010/main" val="31981023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2212" name="Object 4"/>
          <p:cNvGraphicFramePr>
            <a:graphicFrameLocks noChangeAspect="1"/>
          </p:cNvGraphicFramePr>
          <p:nvPr/>
        </p:nvGraphicFramePr>
        <p:xfrm>
          <a:off x="1905000" y="1290638"/>
          <a:ext cx="8382000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9" name="Picture" r:id="rId4" imgW="6093626" imgH="3808516" progId="StaticMetafile">
                  <p:embed/>
                </p:oleObj>
              </mc:Choice>
              <mc:Fallback>
                <p:oleObj name="Picture" r:id="rId4" imgW="6093626" imgH="3808516" progId="StaticMetafil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290638"/>
                        <a:ext cx="8382000" cy="464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213" name="Text Box 5"/>
          <p:cNvSpPr txBox="1">
            <a:spLocks noChangeArrowheads="1"/>
          </p:cNvSpPr>
          <p:nvPr/>
        </p:nvSpPr>
        <p:spPr bwMode="auto">
          <a:xfrm>
            <a:off x="2590800" y="3962400"/>
            <a:ext cx="71628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3200" b="1">
                <a:solidFill>
                  <a:srgbClr val="000000"/>
                </a:solidFill>
              </a:rPr>
              <a:t>Trend graphs – Knowing a glucose level is 240 mg/dl may not be as important as knowing the “trend.”</a:t>
            </a:r>
          </a:p>
        </p:txBody>
      </p:sp>
      <p:sp>
        <p:nvSpPr>
          <p:cNvPr id="222214" name="Text Box 6"/>
          <p:cNvSpPr txBox="1">
            <a:spLocks noChangeArrowheads="1"/>
          </p:cNvSpPr>
          <p:nvPr/>
        </p:nvSpPr>
        <p:spPr bwMode="auto">
          <a:xfrm>
            <a:off x="2438400" y="304801"/>
            <a:ext cx="7239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4000" dirty="0" err="1"/>
              <a:t>i</a:t>
            </a:r>
            <a:r>
              <a:rPr lang="en-US" altLang="en-US" sz="4000" dirty="0"/>
              <a:t>) TREND </a:t>
            </a:r>
            <a:r>
              <a:rPr lang="en-US" altLang="en-US" sz="4000" dirty="0" smtClean="0"/>
              <a:t>GRAPHS</a:t>
            </a:r>
            <a:endParaRPr lang="en-US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29147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7" name="Rectangle 5"/>
          <p:cNvSpPr>
            <a:spLocks noChangeArrowheads="1"/>
          </p:cNvSpPr>
          <p:nvPr/>
        </p:nvSpPr>
        <p:spPr bwMode="auto">
          <a:xfrm>
            <a:off x="1676400" y="152400"/>
            <a:ext cx="87630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 b="1" dirty="0"/>
              <a:t>ii) ALARMS </a:t>
            </a:r>
            <a:br>
              <a:rPr lang="en-US" altLang="en-US" sz="3600" b="1" dirty="0"/>
            </a:br>
            <a:r>
              <a:rPr lang="en-US" altLang="en-US" sz="3600" b="1" dirty="0"/>
              <a:t> Can warn patients of current or projected high and low blood sugar</a:t>
            </a:r>
          </a:p>
        </p:txBody>
      </p:sp>
      <p:sp>
        <p:nvSpPr>
          <p:cNvPr id="223238" name="Rectangle 6"/>
          <p:cNvSpPr>
            <a:spLocks noChangeArrowheads="1"/>
          </p:cNvSpPr>
          <p:nvPr/>
        </p:nvSpPr>
        <p:spPr bwMode="auto">
          <a:xfrm>
            <a:off x="1524001" y="4724400"/>
            <a:ext cx="9090025" cy="133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500" b="1" i="1">
                <a:solidFill>
                  <a:srgbClr val="FFFFFF"/>
                </a:solidFill>
              </a:rPr>
              <a:t>Projected</a:t>
            </a:r>
            <a:r>
              <a:rPr lang="en-US" altLang="en-US" sz="2500" b="1">
                <a:solidFill>
                  <a:srgbClr val="FFFFFF"/>
                </a:solidFill>
              </a:rPr>
              <a:t> alarms: 10, 20, or 30 minute </a:t>
            </a:r>
            <a:r>
              <a:rPr lang="en-US" altLang="en-US" sz="2500" b="1" i="1">
                <a:solidFill>
                  <a:srgbClr val="FFFFFF"/>
                </a:solidFill>
              </a:rPr>
              <a:t>warning</a:t>
            </a:r>
            <a:r>
              <a:rPr lang="en-US" altLang="en-US" sz="2500" b="1">
                <a:solidFill>
                  <a:srgbClr val="FFFFFF"/>
                </a:solidFill>
              </a:rPr>
              <a:t> of impending hypo- or hyperglycemia                        </a:t>
            </a:r>
            <a:r>
              <a:rPr lang="en-US" altLang="en-US" sz="2000" b="1">
                <a:solidFill>
                  <a:srgbClr val="FFFFFF"/>
                </a:solidFill>
              </a:rPr>
              <a:t>(Navigator and Guardian devices)</a:t>
            </a:r>
          </a:p>
          <a:p>
            <a:pPr eaLnBrk="1" hangingPunct="1"/>
            <a:r>
              <a:rPr lang="en-US" altLang="en-US" sz="2500" b="1" i="1">
                <a:solidFill>
                  <a:srgbClr val="FFFFFF"/>
                </a:solidFill>
              </a:rPr>
              <a:t>Threshold </a:t>
            </a:r>
            <a:r>
              <a:rPr lang="en-US" altLang="en-US" sz="2500" b="1">
                <a:solidFill>
                  <a:srgbClr val="FFFFFF"/>
                </a:solidFill>
              </a:rPr>
              <a:t>alarms: warning when glucose is below or above a set value (all devices)</a:t>
            </a:r>
          </a:p>
        </p:txBody>
      </p:sp>
      <p:sp>
        <p:nvSpPr>
          <p:cNvPr id="223239" name="Rectangle 7"/>
          <p:cNvSpPr>
            <a:spLocks noChangeArrowheads="1"/>
          </p:cNvSpPr>
          <p:nvPr/>
        </p:nvSpPr>
        <p:spPr bwMode="auto">
          <a:xfrm>
            <a:off x="2667000" y="2133600"/>
            <a:ext cx="3378200" cy="2590800"/>
          </a:xfrm>
          <a:prstGeom prst="rect">
            <a:avLst/>
          </a:prstGeom>
          <a:noFill/>
          <a:ln w="28575">
            <a:solidFill>
              <a:srgbClr val="3661B8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2324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2133601"/>
            <a:ext cx="3351213" cy="257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4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057401"/>
            <a:ext cx="3378200" cy="262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3242" name="Rectangle 10"/>
          <p:cNvSpPr>
            <a:spLocks noChangeArrowheads="1"/>
          </p:cNvSpPr>
          <p:nvPr/>
        </p:nvSpPr>
        <p:spPr bwMode="auto">
          <a:xfrm>
            <a:off x="6705600" y="2057401"/>
            <a:ext cx="3378200" cy="2627313"/>
          </a:xfrm>
          <a:prstGeom prst="rect">
            <a:avLst/>
          </a:prstGeom>
          <a:noFill/>
          <a:ln w="28575">
            <a:solidFill>
              <a:srgbClr val="3661B8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3243" name="Line 11"/>
          <p:cNvSpPr>
            <a:spLocks noChangeShapeType="1"/>
          </p:cNvSpPr>
          <p:nvPr/>
        </p:nvSpPr>
        <p:spPr bwMode="auto">
          <a:xfrm>
            <a:off x="1524000" y="1981200"/>
            <a:ext cx="91440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225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Glucose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Better Management</a:t>
            </a:r>
          </a:p>
          <a:p>
            <a:r>
              <a:rPr lang="en-US" sz="2800" dirty="0" smtClean="0"/>
              <a:t>Optimizing the insulin dosage</a:t>
            </a:r>
          </a:p>
          <a:p>
            <a:r>
              <a:rPr lang="en-US" sz="2800" dirty="0" smtClean="0"/>
              <a:t>Creating Exercise plans</a:t>
            </a:r>
          </a:p>
          <a:p>
            <a:r>
              <a:rPr lang="en-US" sz="2800" dirty="0" smtClean="0"/>
              <a:t>Creating Dietary plans</a:t>
            </a:r>
          </a:p>
          <a:p>
            <a:r>
              <a:rPr lang="en-US" sz="2800" dirty="0" smtClean="0"/>
              <a:t>Optimizing medications</a:t>
            </a:r>
          </a:p>
          <a:p>
            <a:r>
              <a:rPr lang="en-US" sz="2800" dirty="0" smtClean="0"/>
              <a:t>Monitoring abnormalities in real time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6651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60" name="Rectangle 4"/>
          <p:cNvSpPr>
            <a:spLocks noChangeArrowheads="1"/>
          </p:cNvSpPr>
          <p:nvPr/>
        </p:nvSpPr>
        <p:spPr bwMode="auto">
          <a:xfrm>
            <a:off x="1981200" y="304800"/>
            <a:ext cx="83820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000" b="1" dirty="0"/>
              <a:t>iii) TREND ARROWS </a:t>
            </a:r>
            <a:br>
              <a:rPr lang="en-US" altLang="en-US" sz="4000" b="1" dirty="0"/>
            </a:br>
            <a:r>
              <a:rPr lang="en-US" altLang="en-US" sz="4000" b="1" dirty="0"/>
              <a:t>Rate of Change Arrows</a:t>
            </a:r>
            <a:endParaRPr lang="en-US" altLang="en-US" sz="4000" b="1" dirty="0">
              <a:cs typeface="Arial" panose="020B0604020202020204" pitchFamily="34" charset="0"/>
            </a:endParaRPr>
          </a:p>
        </p:txBody>
      </p:sp>
      <p:sp>
        <p:nvSpPr>
          <p:cNvPr id="249861" name="Text Box 5"/>
          <p:cNvSpPr txBox="1">
            <a:spLocks noChangeArrowheads="1"/>
          </p:cNvSpPr>
          <p:nvPr/>
        </p:nvSpPr>
        <p:spPr bwMode="auto">
          <a:xfrm>
            <a:off x="1981200" y="1752600"/>
            <a:ext cx="8077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2800" b="1" i="1"/>
              <a:t>Gives the up-to-the-minute glucose value and a rate of change arrow</a:t>
            </a:r>
            <a:endParaRPr lang="en-US" altLang="en-US" sz="2800" b="1" i="1">
              <a:cs typeface="Arial" panose="020B0604020202020204" pitchFamily="34" charset="0"/>
            </a:endParaRPr>
          </a:p>
        </p:txBody>
      </p:sp>
      <p:sp>
        <p:nvSpPr>
          <p:cNvPr id="249862" name="Text Box 6"/>
          <p:cNvSpPr txBox="1">
            <a:spLocks noChangeArrowheads="1"/>
          </p:cNvSpPr>
          <p:nvPr/>
        </p:nvSpPr>
        <p:spPr bwMode="auto">
          <a:xfrm>
            <a:off x="7924800" y="4813300"/>
            <a:ext cx="2743200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/>
          <a:p>
            <a:pPr eaLnBrk="1" hangingPunct="1">
              <a:spcBef>
                <a:spcPct val="10000"/>
              </a:spcBef>
            </a:pPr>
            <a:r>
              <a:rPr lang="en-US" altLang="en-US" b="1">
                <a:solidFill>
                  <a:srgbClr val="FFFFFF"/>
                </a:solidFill>
              </a:rPr>
              <a:t>Glucose going down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en-US" b="1">
                <a:solidFill>
                  <a:srgbClr val="FFFFFF"/>
                </a:solidFill>
              </a:rPr>
              <a:t>-1 to -2 (mg/dL)/min</a:t>
            </a:r>
          </a:p>
        </p:txBody>
      </p:sp>
      <p:grpSp>
        <p:nvGrpSpPr>
          <p:cNvPr id="249863" name="Group 7"/>
          <p:cNvGrpSpPr>
            <a:grpSpLocks/>
          </p:cNvGrpSpPr>
          <p:nvPr/>
        </p:nvGrpSpPr>
        <p:grpSpPr bwMode="auto">
          <a:xfrm rot="5086625">
            <a:off x="7347753" y="4895709"/>
            <a:ext cx="515865" cy="450099"/>
            <a:chOff x="3080" y="1752"/>
            <a:chExt cx="338" cy="242"/>
          </a:xfrm>
        </p:grpSpPr>
        <p:sp>
          <p:nvSpPr>
            <p:cNvPr id="249864" name="Line 8"/>
            <p:cNvSpPr>
              <a:spLocks noChangeAspect="1" noChangeShapeType="1"/>
            </p:cNvSpPr>
            <p:nvPr/>
          </p:nvSpPr>
          <p:spPr bwMode="auto">
            <a:xfrm rot="8100000" flipH="1">
              <a:off x="3080" y="1948"/>
              <a:ext cx="33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9865" name="Freeform 9"/>
            <p:cNvSpPr>
              <a:spLocks noChangeAspect="1"/>
            </p:cNvSpPr>
            <p:nvPr/>
          </p:nvSpPr>
          <p:spPr bwMode="auto">
            <a:xfrm rot="8100000" flipH="1">
              <a:off x="3232" y="1752"/>
              <a:ext cx="184" cy="242"/>
            </a:xfrm>
            <a:custGeom>
              <a:avLst/>
              <a:gdLst>
                <a:gd name="T0" fmla="*/ 3 w 60"/>
                <a:gd name="T1" fmla="*/ 0 h 117"/>
                <a:gd name="T2" fmla="*/ 60 w 60"/>
                <a:gd name="T3" fmla="*/ 57 h 117"/>
                <a:gd name="T4" fmla="*/ 0 w 60"/>
                <a:gd name="T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117">
                  <a:moveTo>
                    <a:pt x="3" y="0"/>
                  </a:moveTo>
                  <a:lnTo>
                    <a:pt x="60" y="57"/>
                  </a:lnTo>
                  <a:lnTo>
                    <a:pt x="0" y="117"/>
                  </a:ln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1A07A5"/>
                      </a:gs>
                      <a:gs pos="100000">
                        <a:srgbClr val="1A07A5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49866" name="Group 10"/>
          <p:cNvGrpSpPr>
            <a:grpSpLocks/>
          </p:cNvGrpSpPr>
          <p:nvPr/>
        </p:nvGrpSpPr>
        <p:grpSpPr bwMode="auto">
          <a:xfrm rot="16513375" flipV="1">
            <a:off x="7319611" y="3418650"/>
            <a:ext cx="538458" cy="424962"/>
            <a:chOff x="3080" y="1757"/>
            <a:chExt cx="338" cy="232"/>
          </a:xfrm>
        </p:grpSpPr>
        <p:sp>
          <p:nvSpPr>
            <p:cNvPr id="249867" name="Line 11"/>
            <p:cNvSpPr>
              <a:spLocks noChangeAspect="1" noChangeShapeType="1"/>
            </p:cNvSpPr>
            <p:nvPr/>
          </p:nvSpPr>
          <p:spPr bwMode="auto">
            <a:xfrm rot="8100000" flipH="1">
              <a:off x="3080" y="1948"/>
              <a:ext cx="33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9868" name="Freeform 12"/>
            <p:cNvSpPr>
              <a:spLocks noChangeAspect="1"/>
            </p:cNvSpPr>
            <p:nvPr/>
          </p:nvSpPr>
          <p:spPr bwMode="auto">
            <a:xfrm rot="8100000" flipH="1">
              <a:off x="3232" y="1757"/>
              <a:ext cx="184" cy="232"/>
            </a:xfrm>
            <a:custGeom>
              <a:avLst/>
              <a:gdLst>
                <a:gd name="T0" fmla="*/ 3 w 60"/>
                <a:gd name="T1" fmla="*/ 0 h 117"/>
                <a:gd name="T2" fmla="*/ 60 w 60"/>
                <a:gd name="T3" fmla="*/ 57 h 117"/>
                <a:gd name="T4" fmla="*/ 0 w 60"/>
                <a:gd name="T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117">
                  <a:moveTo>
                    <a:pt x="3" y="0"/>
                  </a:moveTo>
                  <a:lnTo>
                    <a:pt x="60" y="57"/>
                  </a:lnTo>
                  <a:lnTo>
                    <a:pt x="0" y="117"/>
                  </a:ln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1A07A5"/>
                      </a:gs>
                      <a:gs pos="100000">
                        <a:srgbClr val="1A07A5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49869" name="Text Box 13"/>
          <p:cNvSpPr txBox="1">
            <a:spLocks noChangeArrowheads="1"/>
          </p:cNvSpPr>
          <p:nvPr/>
        </p:nvSpPr>
        <p:spPr bwMode="auto">
          <a:xfrm>
            <a:off x="8001000" y="3227389"/>
            <a:ext cx="2667000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/>
          <a:p>
            <a:pPr eaLnBrk="1" hangingPunct="1">
              <a:spcBef>
                <a:spcPct val="10000"/>
              </a:spcBef>
            </a:pPr>
            <a:r>
              <a:rPr lang="en-US" altLang="en-US" b="1">
                <a:solidFill>
                  <a:srgbClr val="FFFFFF"/>
                </a:solidFill>
              </a:rPr>
              <a:t>Glucose going up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en-US" b="1">
                <a:solidFill>
                  <a:srgbClr val="FFFFFF"/>
                </a:solidFill>
              </a:rPr>
              <a:t>1 to 2 (mg/dL)/min</a:t>
            </a:r>
          </a:p>
        </p:txBody>
      </p:sp>
      <p:sp>
        <p:nvSpPr>
          <p:cNvPr id="249870" name="Text Box 14"/>
          <p:cNvSpPr txBox="1">
            <a:spLocks noChangeArrowheads="1"/>
          </p:cNvSpPr>
          <p:nvPr/>
        </p:nvSpPr>
        <p:spPr bwMode="auto">
          <a:xfrm>
            <a:off x="7924800" y="5607050"/>
            <a:ext cx="2743200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/>
          <a:p>
            <a:pPr eaLnBrk="1" hangingPunct="1">
              <a:spcBef>
                <a:spcPct val="10000"/>
              </a:spcBef>
            </a:pPr>
            <a:r>
              <a:rPr lang="en-US" altLang="en-US" b="1">
                <a:solidFill>
                  <a:srgbClr val="FFFFFF"/>
                </a:solidFill>
              </a:rPr>
              <a:t>Glucose falling quickly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en-US" b="1">
                <a:solidFill>
                  <a:srgbClr val="FFFFFF"/>
                </a:solidFill>
              </a:rPr>
              <a:t>&gt;-2 (mg/dL)/min</a:t>
            </a:r>
          </a:p>
        </p:txBody>
      </p:sp>
      <p:grpSp>
        <p:nvGrpSpPr>
          <p:cNvPr id="249871" name="Group 15"/>
          <p:cNvGrpSpPr>
            <a:grpSpLocks/>
          </p:cNvGrpSpPr>
          <p:nvPr/>
        </p:nvGrpSpPr>
        <p:grpSpPr bwMode="auto">
          <a:xfrm rot="8043336">
            <a:off x="7398505" y="5722719"/>
            <a:ext cx="515865" cy="450099"/>
            <a:chOff x="3080" y="1752"/>
            <a:chExt cx="338" cy="242"/>
          </a:xfrm>
        </p:grpSpPr>
        <p:sp>
          <p:nvSpPr>
            <p:cNvPr id="249872" name="Line 16"/>
            <p:cNvSpPr>
              <a:spLocks noChangeAspect="1" noChangeShapeType="1"/>
            </p:cNvSpPr>
            <p:nvPr/>
          </p:nvSpPr>
          <p:spPr bwMode="auto">
            <a:xfrm rot="8100000" flipH="1">
              <a:off x="3080" y="1948"/>
              <a:ext cx="33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9873" name="Freeform 17"/>
            <p:cNvSpPr>
              <a:spLocks noChangeAspect="1"/>
            </p:cNvSpPr>
            <p:nvPr/>
          </p:nvSpPr>
          <p:spPr bwMode="auto">
            <a:xfrm rot="8100000" flipH="1">
              <a:off x="3232" y="1752"/>
              <a:ext cx="184" cy="242"/>
            </a:xfrm>
            <a:custGeom>
              <a:avLst/>
              <a:gdLst>
                <a:gd name="T0" fmla="*/ 3 w 60"/>
                <a:gd name="T1" fmla="*/ 0 h 117"/>
                <a:gd name="T2" fmla="*/ 60 w 60"/>
                <a:gd name="T3" fmla="*/ 57 h 117"/>
                <a:gd name="T4" fmla="*/ 0 w 60"/>
                <a:gd name="T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117">
                  <a:moveTo>
                    <a:pt x="3" y="0"/>
                  </a:moveTo>
                  <a:lnTo>
                    <a:pt x="60" y="57"/>
                  </a:lnTo>
                  <a:lnTo>
                    <a:pt x="0" y="117"/>
                  </a:ln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1A07A5"/>
                      </a:gs>
                      <a:gs pos="100000">
                        <a:srgbClr val="1A07A5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49874" name="Text Box 18"/>
          <p:cNvSpPr txBox="1">
            <a:spLocks noChangeArrowheads="1"/>
          </p:cNvSpPr>
          <p:nvPr/>
        </p:nvSpPr>
        <p:spPr bwMode="auto">
          <a:xfrm>
            <a:off x="7924800" y="4021139"/>
            <a:ext cx="2743200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/>
          <a:p>
            <a:pPr eaLnBrk="1" hangingPunct="1">
              <a:spcBef>
                <a:spcPct val="10000"/>
              </a:spcBef>
            </a:pPr>
            <a:r>
              <a:rPr lang="en-US" altLang="en-US" b="1">
                <a:solidFill>
                  <a:srgbClr val="FFFFFF"/>
                </a:solidFill>
              </a:rPr>
              <a:t>Fairly stable glucose 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en-US" b="1">
                <a:solidFill>
                  <a:srgbClr val="FFFFFF"/>
                </a:solidFill>
              </a:rPr>
              <a:t>-1 to 1 (mg/dL)/min</a:t>
            </a:r>
          </a:p>
        </p:txBody>
      </p:sp>
      <p:grpSp>
        <p:nvGrpSpPr>
          <p:cNvPr id="249875" name="Group 19"/>
          <p:cNvGrpSpPr>
            <a:grpSpLocks/>
          </p:cNvGrpSpPr>
          <p:nvPr/>
        </p:nvGrpSpPr>
        <p:grpSpPr bwMode="auto">
          <a:xfrm rot="2643336">
            <a:off x="7264677" y="4037900"/>
            <a:ext cx="579878" cy="355450"/>
            <a:chOff x="3080" y="1765"/>
            <a:chExt cx="338" cy="215"/>
          </a:xfrm>
        </p:grpSpPr>
        <p:sp>
          <p:nvSpPr>
            <p:cNvPr id="249876" name="Line 20"/>
            <p:cNvSpPr>
              <a:spLocks noChangeAspect="1" noChangeShapeType="1"/>
            </p:cNvSpPr>
            <p:nvPr/>
          </p:nvSpPr>
          <p:spPr bwMode="auto">
            <a:xfrm rot="8100000" flipH="1">
              <a:off x="3080" y="1948"/>
              <a:ext cx="33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9877" name="Freeform 21"/>
            <p:cNvSpPr>
              <a:spLocks noChangeAspect="1"/>
            </p:cNvSpPr>
            <p:nvPr/>
          </p:nvSpPr>
          <p:spPr bwMode="auto">
            <a:xfrm rot="8100000" flipH="1">
              <a:off x="3232" y="1765"/>
              <a:ext cx="184" cy="215"/>
            </a:xfrm>
            <a:custGeom>
              <a:avLst/>
              <a:gdLst>
                <a:gd name="T0" fmla="*/ 3 w 60"/>
                <a:gd name="T1" fmla="*/ 0 h 117"/>
                <a:gd name="T2" fmla="*/ 60 w 60"/>
                <a:gd name="T3" fmla="*/ 57 h 117"/>
                <a:gd name="T4" fmla="*/ 0 w 60"/>
                <a:gd name="T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117">
                  <a:moveTo>
                    <a:pt x="3" y="0"/>
                  </a:moveTo>
                  <a:lnTo>
                    <a:pt x="60" y="57"/>
                  </a:lnTo>
                  <a:lnTo>
                    <a:pt x="0" y="117"/>
                  </a:ln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1A07A5"/>
                      </a:gs>
                      <a:gs pos="100000">
                        <a:srgbClr val="1A07A5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49878" name="Text Box 22"/>
          <p:cNvSpPr txBox="1">
            <a:spLocks noChangeArrowheads="1"/>
          </p:cNvSpPr>
          <p:nvPr/>
        </p:nvSpPr>
        <p:spPr bwMode="auto">
          <a:xfrm>
            <a:off x="7924800" y="2435225"/>
            <a:ext cx="2743200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4" rIns="91429" bIns="45714">
            <a:spAutoFit/>
          </a:bodyPr>
          <a:lstStyle/>
          <a:p>
            <a:pPr eaLnBrk="1" hangingPunct="1">
              <a:spcBef>
                <a:spcPct val="10000"/>
              </a:spcBef>
            </a:pPr>
            <a:r>
              <a:rPr lang="en-US" altLang="en-US" b="1">
                <a:solidFill>
                  <a:srgbClr val="FFFFFF"/>
                </a:solidFill>
              </a:rPr>
              <a:t>Glucose rising quickly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en-US" b="1">
                <a:solidFill>
                  <a:srgbClr val="FFFFFF"/>
                </a:solidFill>
              </a:rPr>
              <a:t>&gt;2 (mg/dL)/min</a:t>
            </a:r>
          </a:p>
        </p:txBody>
      </p:sp>
      <p:grpSp>
        <p:nvGrpSpPr>
          <p:cNvPr id="249879" name="Group 23"/>
          <p:cNvGrpSpPr>
            <a:grpSpLocks/>
          </p:cNvGrpSpPr>
          <p:nvPr/>
        </p:nvGrpSpPr>
        <p:grpSpPr bwMode="auto">
          <a:xfrm rot="13556664" flipV="1">
            <a:off x="7430373" y="2552435"/>
            <a:ext cx="485742" cy="463512"/>
            <a:chOff x="3080" y="1744"/>
            <a:chExt cx="338" cy="257"/>
          </a:xfrm>
        </p:grpSpPr>
        <p:sp>
          <p:nvSpPr>
            <p:cNvPr id="249880" name="Line 24"/>
            <p:cNvSpPr>
              <a:spLocks noChangeAspect="1" noChangeShapeType="1"/>
            </p:cNvSpPr>
            <p:nvPr/>
          </p:nvSpPr>
          <p:spPr bwMode="auto">
            <a:xfrm rot="8100000" flipH="1">
              <a:off x="3080" y="1948"/>
              <a:ext cx="33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9881" name="Freeform 25"/>
            <p:cNvSpPr>
              <a:spLocks noChangeAspect="1"/>
            </p:cNvSpPr>
            <p:nvPr/>
          </p:nvSpPr>
          <p:spPr bwMode="auto">
            <a:xfrm rot="8100000" flipH="1">
              <a:off x="3232" y="1744"/>
              <a:ext cx="184" cy="257"/>
            </a:xfrm>
            <a:custGeom>
              <a:avLst/>
              <a:gdLst>
                <a:gd name="T0" fmla="*/ 3 w 60"/>
                <a:gd name="T1" fmla="*/ 0 h 117"/>
                <a:gd name="T2" fmla="*/ 60 w 60"/>
                <a:gd name="T3" fmla="*/ 57 h 117"/>
                <a:gd name="T4" fmla="*/ 0 w 60"/>
                <a:gd name="T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117">
                  <a:moveTo>
                    <a:pt x="3" y="0"/>
                  </a:moveTo>
                  <a:lnTo>
                    <a:pt x="60" y="57"/>
                  </a:lnTo>
                  <a:lnTo>
                    <a:pt x="0" y="117"/>
                  </a:lnTo>
                </a:path>
              </a:pathLst>
            </a:custGeom>
            <a:noFill/>
            <a:ln w="762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1A07A5"/>
                      </a:gs>
                      <a:gs pos="100000">
                        <a:srgbClr val="1A07A5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49882" name="Rectangle 26"/>
          <p:cNvSpPr>
            <a:spLocks noChangeArrowheads="1"/>
          </p:cNvSpPr>
          <p:nvPr/>
        </p:nvSpPr>
        <p:spPr bwMode="auto">
          <a:xfrm>
            <a:off x="1524000" y="2667000"/>
            <a:ext cx="4495800" cy="2971800"/>
          </a:xfrm>
          <a:prstGeom prst="rect">
            <a:avLst/>
          </a:prstGeom>
          <a:noFill/>
          <a:ln w="28575">
            <a:solidFill>
              <a:srgbClr val="3661B8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49883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43200"/>
            <a:ext cx="44958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9884" name="Line 28"/>
          <p:cNvSpPr>
            <a:spLocks noChangeShapeType="1"/>
          </p:cNvSpPr>
          <p:nvPr/>
        </p:nvSpPr>
        <p:spPr bwMode="auto">
          <a:xfrm>
            <a:off x="1524000" y="1676400"/>
            <a:ext cx="91440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9885" name="AutoShape 29"/>
          <p:cNvSpPr>
            <a:spLocks noChangeAspect="1" noChangeArrowheads="1"/>
          </p:cNvSpPr>
          <p:nvPr/>
        </p:nvSpPr>
        <p:spPr bwMode="auto">
          <a:xfrm>
            <a:off x="3657600" y="4757738"/>
            <a:ext cx="3352800" cy="210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49886" name="Pictur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1" t="53125" r="59946" b="29567"/>
          <a:stretch>
            <a:fillRect/>
          </a:stretch>
        </p:blipFill>
        <p:spPr bwMode="auto">
          <a:xfrm>
            <a:off x="3657600" y="4662488"/>
            <a:ext cx="3505200" cy="219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9887" name="Oval 31"/>
          <p:cNvSpPr>
            <a:spLocks noChangeArrowheads="1"/>
          </p:cNvSpPr>
          <p:nvPr/>
        </p:nvSpPr>
        <p:spPr bwMode="auto">
          <a:xfrm>
            <a:off x="3962400" y="3733800"/>
            <a:ext cx="914400" cy="685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88" name="Oval 32"/>
          <p:cNvSpPr>
            <a:spLocks noChangeArrowheads="1"/>
          </p:cNvSpPr>
          <p:nvPr/>
        </p:nvSpPr>
        <p:spPr bwMode="auto">
          <a:xfrm>
            <a:off x="5562600" y="5334000"/>
            <a:ext cx="762000" cy="685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889" name="Text Box 33"/>
          <p:cNvSpPr txBox="1">
            <a:spLocks noChangeArrowheads="1"/>
          </p:cNvSpPr>
          <p:nvPr/>
        </p:nvSpPr>
        <p:spPr bwMode="auto">
          <a:xfrm>
            <a:off x="1524000" y="6477000"/>
            <a:ext cx="6629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/>
              <a:t>Barbara Davis Center for Childhood Diabetes May 2008</a:t>
            </a:r>
          </a:p>
        </p:txBody>
      </p:sp>
    </p:spTree>
    <p:extLst>
      <p:ext uri="{BB962C8B-B14F-4D97-AF65-F5344CB8AC3E}">
        <p14:creationId xmlns:p14="http://schemas.microsoft.com/office/powerpoint/2010/main" val="2154954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2FCD8-B243-421C-B691-2E662B4162DB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b="1" dirty="0"/>
              <a:t>Second type of data</a:t>
            </a:r>
            <a:r>
              <a:rPr lang="en-US" altLang="en-US" sz="4000" b="1" dirty="0" smtClean="0"/>
              <a:t>: [for analysis]</a:t>
            </a:r>
            <a:r>
              <a:rPr lang="en-US" altLang="en-US" sz="4000" b="1" dirty="0"/>
              <a:t/>
            </a:r>
            <a:br>
              <a:rPr lang="en-US" altLang="en-US" sz="4000" b="1" dirty="0"/>
            </a:br>
            <a:r>
              <a:rPr lang="en-US" altLang="en-US" sz="4000" b="1" dirty="0"/>
              <a:t>(Retrospective, must download)</a:t>
            </a:r>
            <a:r>
              <a:rPr lang="en-US" altLang="en-US" sz="4000" dirty="0"/>
              <a:t> </a:t>
            </a:r>
          </a:p>
        </p:txBody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2057400"/>
            <a:ext cx="8229600" cy="3657600"/>
          </a:xfrm>
        </p:spPr>
        <p:txBody>
          <a:bodyPr/>
          <a:lstStyle/>
          <a:p>
            <a:pPr marL="609600" indent="-609600">
              <a:spcBef>
                <a:spcPct val="50000"/>
              </a:spcBef>
              <a:buNone/>
            </a:pPr>
            <a:r>
              <a:rPr lang="en-US" altLang="en-US" sz="4400" dirty="0"/>
              <a:t>2) Retrospective</a:t>
            </a:r>
          </a:p>
          <a:p>
            <a:pPr marL="990600" lvl="1" indent="-533400">
              <a:spcBef>
                <a:spcPct val="50000"/>
              </a:spcBef>
              <a:spcAft>
                <a:spcPct val="10000"/>
              </a:spcAft>
              <a:buFontTx/>
              <a:buAutoNum type="alphaUcPeriod"/>
            </a:pPr>
            <a:r>
              <a:rPr lang="en-US" altLang="en-US" sz="4000" dirty="0"/>
              <a:t>Modal Day Graphs </a:t>
            </a:r>
          </a:p>
          <a:p>
            <a:pPr marL="990600" lvl="1" indent="-533400">
              <a:spcBef>
                <a:spcPct val="50000"/>
              </a:spcBef>
              <a:spcAft>
                <a:spcPct val="10000"/>
              </a:spcAft>
              <a:buFontTx/>
              <a:buAutoNum type="alphaUcPeriod"/>
            </a:pPr>
            <a:r>
              <a:rPr lang="en-US" altLang="en-US" sz="4000" dirty="0"/>
              <a:t>Pie Chart </a:t>
            </a:r>
          </a:p>
          <a:p>
            <a:pPr marL="990600" lvl="1" indent="-533400">
              <a:spcBef>
                <a:spcPct val="50000"/>
              </a:spcBef>
              <a:spcAft>
                <a:spcPct val="10000"/>
              </a:spcAft>
              <a:buFontTx/>
              <a:buAutoNum type="alphaUcPeriod"/>
            </a:pPr>
            <a:r>
              <a:rPr lang="en-US" altLang="en-US" sz="4000" dirty="0"/>
              <a:t>Statistics </a:t>
            </a:r>
          </a:p>
        </p:txBody>
      </p:sp>
    </p:spTree>
    <p:extLst>
      <p:ext uri="{BB962C8B-B14F-4D97-AF65-F5344CB8AC3E}">
        <p14:creationId xmlns:p14="http://schemas.microsoft.com/office/powerpoint/2010/main" val="237595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007D-C16E-428E-9F6D-ED0FC1AA894E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421890" name="Text Box 2"/>
          <p:cNvSpPr txBox="1">
            <a:spLocks noChangeArrowheads="1"/>
          </p:cNvSpPr>
          <p:nvPr/>
        </p:nvSpPr>
        <p:spPr bwMode="auto">
          <a:xfrm>
            <a:off x="1905000" y="304801"/>
            <a:ext cx="830580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3600" b="1"/>
              <a:t>CLOSED LOOP (BIONIC) PANCREAS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3600" b="1"/>
              <a:t>“The Future”</a:t>
            </a:r>
          </a:p>
        </p:txBody>
      </p:sp>
      <p:sp>
        <p:nvSpPr>
          <p:cNvPr id="421891" name="Text Box 3"/>
          <p:cNvSpPr txBox="1">
            <a:spLocks noChangeArrowheads="1"/>
          </p:cNvSpPr>
          <p:nvPr/>
        </p:nvSpPr>
        <p:spPr bwMode="auto">
          <a:xfrm>
            <a:off x="1752600" y="2133601"/>
            <a:ext cx="8610600" cy="436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95300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52500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409700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66900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324100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81300" indent="-4953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38500" indent="-4953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95700" indent="-4953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52900" indent="-4953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romanLcParenR"/>
            </a:pPr>
            <a:r>
              <a:rPr lang="en-US" altLang="en-US" sz="2800" b="1">
                <a:latin typeface="Arial" panose="020B0604020202020204" pitchFamily="34" charset="0"/>
              </a:rPr>
              <a:t>Will probably come in parts</a:t>
            </a:r>
          </a:p>
          <a:p>
            <a:pPr eaLnBrk="1" hangingPunct="1">
              <a:spcBef>
                <a:spcPct val="50000"/>
              </a:spcBef>
              <a:buFontTx/>
              <a:buAutoNum type="romanLcParenR"/>
            </a:pPr>
            <a:r>
              <a:rPr lang="en-US" altLang="en-US" sz="2800" b="1">
                <a:latin typeface="Arial" panose="020B0604020202020204" pitchFamily="34" charset="0"/>
              </a:rPr>
              <a:t>JDRF supporting algorithm development</a:t>
            </a:r>
          </a:p>
          <a:p>
            <a:pPr eaLnBrk="1" hangingPunct="1">
              <a:spcBef>
                <a:spcPct val="50000"/>
              </a:spcBef>
              <a:buFontTx/>
              <a:buAutoNum type="romanLcParenR"/>
            </a:pPr>
            <a:r>
              <a:rPr lang="en-US" altLang="en-US" sz="2800" b="1">
                <a:latin typeface="Arial" panose="020B0604020202020204" pitchFamily="34" charset="0"/>
              </a:rPr>
              <a:t>Should reduce glucose highs, lows, and fluctuations</a:t>
            </a:r>
          </a:p>
          <a:p>
            <a:pPr eaLnBrk="1" hangingPunct="1">
              <a:spcBef>
                <a:spcPct val="50000"/>
              </a:spcBef>
              <a:buFontTx/>
              <a:buAutoNum type="romanLcParenR"/>
            </a:pPr>
            <a:r>
              <a:rPr lang="en-US" altLang="en-US" sz="2800" b="1">
                <a:latin typeface="Arial" panose="020B0604020202020204" pitchFamily="34" charset="0"/>
              </a:rPr>
              <a:t>Will probably be more realistic than islet cell transplant</a:t>
            </a:r>
          </a:p>
          <a:p>
            <a:pPr eaLnBrk="1" hangingPunct="1">
              <a:spcBef>
                <a:spcPct val="50000"/>
              </a:spcBef>
              <a:buFontTx/>
              <a:buAutoNum type="romanLcParenR"/>
            </a:pPr>
            <a:r>
              <a:rPr lang="en-US" altLang="en-US" sz="2800" b="1">
                <a:latin typeface="Arial" panose="020B0604020202020204" pitchFamily="34" charset="0"/>
              </a:rPr>
              <a:t>FDA and medical insurance approvals (as with CGM) will be critical</a:t>
            </a:r>
          </a:p>
        </p:txBody>
      </p:sp>
    </p:spTree>
    <p:extLst>
      <p:ext uri="{BB962C8B-B14F-4D97-AF65-F5344CB8AC3E}">
        <p14:creationId xmlns:p14="http://schemas.microsoft.com/office/powerpoint/2010/main" val="245537617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75" y="48126"/>
            <a:ext cx="8943975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14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8061A-4BE7-47E7-878A-6D051A82ABE6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423938" name="Text Box 2"/>
          <p:cNvSpPr txBox="1">
            <a:spLocks noChangeArrowheads="1"/>
          </p:cNvSpPr>
          <p:nvPr/>
        </p:nvSpPr>
        <p:spPr bwMode="auto">
          <a:xfrm>
            <a:off x="1752600" y="152400"/>
            <a:ext cx="86868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3200" b="1" dirty="0"/>
              <a:t>Q.   Why combine insulin pumps (CSII) and Continuous Glucose Monitors (CGM)? </a:t>
            </a:r>
            <a:endParaRPr lang="en-US" altLang="en-US" sz="2800" b="1" dirty="0"/>
          </a:p>
        </p:txBody>
      </p:sp>
      <p:sp>
        <p:nvSpPr>
          <p:cNvPr id="423939" name="Text Box 3"/>
          <p:cNvSpPr txBox="1">
            <a:spLocks noChangeArrowheads="1"/>
          </p:cNvSpPr>
          <p:nvPr/>
        </p:nvSpPr>
        <p:spPr bwMode="auto">
          <a:xfrm>
            <a:off x="1981200" y="2097089"/>
            <a:ext cx="8305800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2800" b="1"/>
              <a:t>A:  “They complement each other tremendously and provide the most ‘state of the art’ diabetes care available.”</a:t>
            </a:r>
          </a:p>
        </p:txBody>
      </p:sp>
      <p:sp>
        <p:nvSpPr>
          <p:cNvPr id="423940" name="Text Box 4"/>
          <p:cNvSpPr txBox="1">
            <a:spLocks noChangeArrowheads="1"/>
          </p:cNvSpPr>
          <p:nvPr/>
        </p:nvSpPr>
        <p:spPr bwMode="auto">
          <a:xfrm>
            <a:off x="2971800" y="3733801"/>
            <a:ext cx="6477000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2800" b="1">
                <a:solidFill>
                  <a:srgbClr val="FFFFFF"/>
                </a:solidFill>
              </a:rPr>
              <a:t>The CGM helps with: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800" b="1">
                <a:solidFill>
                  <a:srgbClr val="FFFFFF"/>
                </a:solidFill>
              </a:rPr>
              <a:t>Cannulas dislodging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800" b="1">
                <a:solidFill>
                  <a:srgbClr val="FFFFFF"/>
                </a:solidFill>
              </a:rPr>
              <a:t>Missed food boluses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800" b="1">
                <a:solidFill>
                  <a:srgbClr val="FFFFFF"/>
                </a:solidFill>
              </a:rPr>
              <a:t>Hypoglycemia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800" b="1">
                <a:solidFill>
                  <a:srgbClr val="FFFFFF"/>
                </a:solidFill>
              </a:rPr>
              <a:t>Corrections</a:t>
            </a:r>
          </a:p>
        </p:txBody>
      </p:sp>
    </p:spTree>
    <p:extLst>
      <p:ext uri="{BB962C8B-B14F-4D97-AF65-F5344CB8AC3E}">
        <p14:creationId xmlns:p14="http://schemas.microsoft.com/office/powerpoint/2010/main" val="3821763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Some Widely used CGMS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85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25" y="708517"/>
            <a:ext cx="8451694" cy="538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94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463370"/>
            <a:ext cx="11260896" cy="511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18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1418" y="1133394"/>
            <a:ext cx="5308687" cy="51150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61" y="1107790"/>
            <a:ext cx="5209674" cy="514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66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94" y="1381891"/>
            <a:ext cx="8785559" cy="45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47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203B7-4ED0-43A2-BF00-F3D2312D6FEB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8229600" cy="1447800"/>
          </a:xfrm>
        </p:spPr>
        <p:txBody>
          <a:bodyPr/>
          <a:lstStyle/>
          <a:p>
            <a:r>
              <a:rPr lang="en-US" altLang="en-US" sz="4000" b="1" dirty="0"/>
              <a:t>What is a CGM?</a:t>
            </a:r>
            <a:br>
              <a:rPr lang="en-US" altLang="en-US" sz="4000" b="1" dirty="0"/>
            </a:br>
            <a:r>
              <a:rPr lang="en-US" altLang="en-US" sz="4000" b="1" dirty="0"/>
              <a:t> (Continuous Glucose Monitor)</a:t>
            </a:r>
            <a:endParaRPr lang="en-US" altLang="en-US" sz="3600" dirty="0"/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981200"/>
            <a:ext cx="8229600" cy="4114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400"/>
              <a:t>A device that provides “real-time” glucose readings and data about trends in glucose levels</a:t>
            </a:r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</a:pPr>
            <a:r>
              <a:rPr lang="en-US" altLang="en-US" sz="2400"/>
              <a:t>Reads the glucose levels under the skin every 1-5 minutes (10-15 minute delay)</a:t>
            </a:r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</a:pPr>
            <a:r>
              <a:rPr lang="en-US" altLang="en-US" sz="2400"/>
              <a:t>Provides alarms for high and low glucose levels and trend information</a:t>
            </a:r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  <a:spcBef>
                <a:spcPct val="50000"/>
              </a:spcBef>
              <a:buClrTx/>
            </a:pPr>
            <a:r>
              <a:rPr lang="en-US" altLang="en-US" sz="2400"/>
              <a:t>The 3rd era in diabetes management</a:t>
            </a:r>
          </a:p>
        </p:txBody>
      </p:sp>
    </p:spTree>
    <p:extLst>
      <p:ext uri="{BB962C8B-B14F-4D97-AF65-F5344CB8AC3E}">
        <p14:creationId xmlns:p14="http://schemas.microsoft.com/office/powerpoint/2010/main" val="258125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459" y="452718"/>
            <a:ext cx="8690394" cy="587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3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l6WDkxXjBc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2476" y="224589"/>
            <a:ext cx="10865854" cy="61120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3071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63A3Tq7KOs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9051" y="218941"/>
            <a:ext cx="9799391" cy="5512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39305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C</a:t>
            </a:r>
            <a:r>
              <a:rPr lang="en-US" dirty="0" smtClean="0"/>
              <a:t>oncepts for </a:t>
            </a:r>
            <a:r>
              <a:rPr lang="en-US" dirty="0" smtClean="0">
                <a:solidFill>
                  <a:schemeClr val="accent1"/>
                </a:solidFill>
              </a:rPr>
              <a:t>C</a:t>
            </a:r>
            <a:r>
              <a:rPr lang="en-US" dirty="0" smtClean="0"/>
              <a:t>ontinuous </a:t>
            </a:r>
            <a:r>
              <a:rPr lang="en-US" dirty="0" smtClean="0">
                <a:solidFill>
                  <a:schemeClr val="accent1"/>
                </a:solidFill>
              </a:rPr>
              <a:t>D</a:t>
            </a:r>
            <a:r>
              <a:rPr lang="en-US" dirty="0" smtClean="0"/>
              <a:t>elivery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44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utoShape 2" descr="https://www.go-vgo.com/Images/device_diagram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272211"/>
            <a:ext cx="6588880" cy="41873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829" y="1282581"/>
            <a:ext cx="4122820" cy="557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56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kids suffering from diabetes?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explained procedures are</a:t>
            </a:r>
          </a:p>
          <a:p>
            <a:r>
              <a:rPr lang="en-US" dirty="0" smtClean="0"/>
              <a:t>Messy</a:t>
            </a:r>
          </a:p>
          <a:p>
            <a:r>
              <a:rPr lang="en-US" dirty="0" smtClean="0"/>
              <a:t>Risky(due to needles and invasiveness)</a:t>
            </a:r>
          </a:p>
          <a:p>
            <a:r>
              <a:rPr lang="en-US" dirty="0" smtClean="0"/>
              <a:t>Can be lethal if not managed properly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105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527539"/>
            <a:ext cx="10490749" cy="419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98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00" y="452718"/>
            <a:ext cx="9059363" cy="601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61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85" y="452718"/>
            <a:ext cx="9139573" cy="606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83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diabetes kit for kids - melchior van voor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69" y="1274728"/>
            <a:ext cx="11296359" cy="515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124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82E84-9E43-43A1-900C-4FCF2957F68D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81000"/>
            <a:ext cx="8229600" cy="1143000"/>
          </a:xfrm>
        </p:spPr>
        <p:txBody>
          <a:bodyPr/>
          <a:lstStyle/>
          <a:p>
            <a:r>
              <a:rPr lang="en-US" altLang="en-US" dirty="0"/>
              <a:t>Who Should Use a CGM</a:t>
            </a:r>
            <a:r>
              <a:rPr lang="en-US" altLang="en-US" dirty="0" smtClean="0"/>
              <a:t>?</a:t>
            </a:r>
            <a:endParaRPr lang="en-US" altLang="en-US" dirty="0"/>
          </a:p>
        </p:txBody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928813"/>
            <a:ext cx="8229600" cy="4419600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AutoNum type="arabicParenR"/>
            </a:pPr>
            <a:r>
              <a:rPr lang="en-US" altLang="en-US" dirty="0"/>
              <a:t>The person and </a:t>
            </a:r>
            <a:r>
              <a:rPr lang="en-US" altLang="en-US"/>
              <a:t>the </a:t>
            </a:r>
            <a:r>
              <a:rPr lang="en-US" altLang="en-US" smtClean="0"/>
              <a:t>family(caretakers) might </a:t>
            </a:r>
            <a:r>
              <a:rPr lang="en-US" altLang="en-US" dirty="0"/>
              <a:t>both want a CGM</a:t>
            </a:r>
          </a:p>
          <a:p>
            <a:pPr marL="609600" indent="-609600">
              <a:lnSpc>
                <a:spcPct val="90000"/>
              </a:lnSpc>
              <a:buFontTx/>
              <a:buAutoNum type="arabicParenR"/>
            </a:pPr>
            <a:r>
              <a:rPr lang="en-US" altLang="en-US" dirty="0"/>
              <a:t>A youth must be willing to wear the sensor (and carry the receiver)</a:t>
            </a:r>
          </a:p>
          <a:p>
            <a:pPr marL="609600" indent="-609600">
              <a:lnSpc>
                <a:spcPct val="90000"/>
              </a:lnSpc>
              <a:buFontTx/>
              <a:buAutoNum type="arabicParenR"/>
            </a:pPr>
            <a:r>
              <a:rPr lang="en-US" altLang="en-US" dirty="0"/>
              <a:t>Using good diabetes </a:t>
            </a:r>
            <a:r>
              <a:rPr lang="en-US" altLang="en-US" dirty="0" smtClean="0"/>
              <a:t>care</a:t>
            </a:r>
            <a:endParaRPr lang="en-US" altLang="en-US" dirty="0"/>
          </a:p>
          <a:p>
            <a:pPr marL="609600" indent="-609600">
              <a:lnSpc>
                <a:spcPct val="90000"/>
              </a:lnSpc>
              <a:buFontTx/>
              <a:buAutoNum type="arabicParenR"/>
            </a:pPr>
            <a:r>
              <a:rPr lang="en-US" altLang="en-US" dirty="0"/>
              <a:t>Good support system</a:t>
            </a:r>
          </a:p>
          <a:p>
            <a:pPr marL="609600" indent="-609600">
              <a:lnSpc>
                <a:spcPct val="90000"/>
              </a:lnSpc>
              <a:buFontTx/>
              <a:buAutoNum type="arabicParenR"/>
            </a:pPr>
            <a:r>
              <a:rPr lang="en-US" altLang="en-US" dirty="0"/>
              <a:t>Adequate body “real estate”</a:t>
            </a:r>
          </a:p>
          <a:p>
            <a:pPr marL="609600" indent="-609600">
              <a:lnSpc>
                <a:spcPct val="90000"/>
              </a:lnSpc>
              <a:buFontTx/>
              <a:buAutoNum type="arabicParenR"/>
            </a:pPr>
            <a:r>
              <a:rPr lang="en-US" altLang="en-US" dirty="0"/>
              <a:t>Cost of </a:t>
            </a:r>
            <a:r>
              <a:rPr lang="en-US" altLang="en-US" dirty="0" smtClean="0"/>
              <a:t>CGM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3635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diabetes kit for kids - melchior van voor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847" y="324381"/>
            <a:ext cx="8016626" cy="633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759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diabetes kit for kids - melchior van voor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44" y="452718"/>
            <a:ext cx="9220509" cy="611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446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diabetes kit for kids - melchior van voor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452718"/>
            <a:ext cx="9403742" cy="624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814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diabetes kit for kids - melchior van voor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452718"/>
            <a:ext cx="9403742" cy="624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885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iabetes kit for kids - melchior van voor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83" y="534769"/>
            <a:ext cx="9750270" cy="571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034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diabetes kit for kids - melchior van voor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452718"/>
            <a:ext cx="9403742" cy="624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025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diabetes kit for kids - melchior van voor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43" y="452718"/>
            <a:ext cx="9068636" cy="601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079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diabetes kit for kids - melchior van voor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43" y="1700463"/>
            <a:ext cx="11693260" cy="35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650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4" name="Picture 2" descr="diabetes kit for kids - melchior van voor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69" y="452718"/>
            <a:ext cx="9172384" cy="60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6735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26" y="295650"/>
            <a:ext cx="10719532" cy="628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80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4B82-5F02-472A-B78A-891A51B49A85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273410" name="Text Box 2"/>
          <p:cNvSpPr txBox="1">
            <a:spLocks noChangeArrowheads="1"/>
          </p:cNvSpPr>
          <p:nvPr/>
        </p:nvSpPr>
        <p:spPr bwMode="auto">
          <a:xfrm>
            <a:off x="1905000" y="381001"/>
            <a:ext cx="85344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3600" b="1"/>
              <a:t>Continuous  Glucose Monitoring </a:t>
            </a:r>
            <a:r>
              <a:rPr lang="en-US" altLang="en-US" sz="2800" b="1"/>
              <a:t>(CGM)</a:t>
            </a:r>
            <a:r>
              <a:rPr lang="en-US" altLang="en-US" sz="3600" b="1"/>
              <a:t> WHY?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1981200" y="2286000"/>
            <a:ext cx="8534400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lphaUcPeriod"/>
            </a:pPr>
            <a:r>
              <a:rPr lang="en-US" altLang="en-US" sz="3200" b="1" u="sng" dirty="0">
                <a:solidFill>
                  <a:srgbClr val="FFFF99"/>
                </a:solidFill>
                <a:latin typeface="Arial" panose="020B0604020202020204" pitchFamily="34" charset="0"/>
              </a:rPr>
              <a:t>Prevention of low blood sugars (alarms)</a:t>
            </a:r>
          </a:p>
          <a:p>
            <a:pPr eaLnBrk="1" hangingPunct="1">
              <a:spcBef>
                <a:spcPct val="50000"/>
              </a:spcBef>
              <a:buFontTx/>
              <a:buAutoNum type="alphaUcPeriod"/>
            </a:pPr>
            <a:r>
              <a:rPr lang="en-US" altLang="en-US" sz="3200" dirty="0">
                <a:latin typeface="Arial" panose="020B0604020202020204" pitchFamily="34" charset="0"/>
              </a:rPr>
              <a:t>Prevention of high blood sugars </a:t>
            </a:r>
            <a:r>
              <a:rPr lang="en-US" altLang="en-US" sz="3200" dirty="0" smtClean="0">
                <a:latin typeface="Arial" panose="020B0604020202020204" pitchFamily="34" charset="0"/>
              </a:rPr>
              <a:t>Minimize </a:t>
            </a:r>
            <a:r>
              <a:rPr lang="en-US" altLang="en-US" sz="3200" dirty="0">
                <a:latin typeface="Arial" panose="020B0604020202020204" pitchFamily="34" charset="0"/>
              </a:rPr>
              <a:t>wide glucose fluctuations</a:t>
            </a:r>
          </a:p>
          <a:p>
            <a:pPr eaLnBrk="1" hangingPunct="1">
              <a:spcBef>
                <a:spcPct val="50000"/>
              </a:spcBef>
              <a:buFontTx/>
              <a:buAutoNum type="alphaUcPeriod"/>
            </a:pPr>
            <a:r>
              <a:rPr lang="en-US" altLang="en-US" sz="3200" dirty="0" smtClean="0">
                <a:latin typeface="Arial" panose="020B0604020202020204" pitchFamily="34" charset="0"/>
              </a:rPr>
              <a:t>Behavior Modification</a:t>
            </a:r>
          </a:p>
          <a:p>
            <a:pPr eaLnBrk="1" hangingPunct="1">
              <a:spcBef>
                <a:spcPct val="50000"/>
              </a:spcBef>
              <a:buFontTx/>
              <a:buAutoNum type="alphaUcPeriod"/>
            </a:pPr>
            <a:r>
              <a:rPr lang="en-US" altLang="en-US" sz="3200" dirty="0" smtClean="0">
                <a:latin typeface="Arial" panose="020B0604020202020204" pitchFamily="34" charset="0"/>
              </a:rPr>
              <a:t>Prevention </a:t>
            </a:r>
            <a:r>
              <a:rPr lang="en-US" altLang="en-US" sz="3200" dirty="0">
                <a:latin typeface="Arial" panose="020B0604020202020204" pitchFamily="34" charset="0"/>
              </a:rPr>
              <a:t>of Complications </a:t>
            </a:r>
          </a:p>
        </p:txBody>
      </p:sp>
    </p:spTree>
    <p:extLst>
      <p:ext uri="{BB962C8B-B14F-4D97-AF65-F5344CB8AC3E}">
        <p14:creationId xmlns:p14="http://schemas.microsoft.com/office/powerpoint/2010/main" val="1919892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diabetes kit for kids - melchior van voor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2" y="236862"/>
            <a:ext cx="9729011" cy="645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5928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NanoBios</a:t>
            </a:r>
            <a:r>
              <a:rPr lang="en-US" dirty="0" smtClean="0"/>
              <a:t> Lab  ::  Prof.(</a:t>
            </a:r>
            <a:r>
              <a:rPr lang="en-US" dirty="0" err="1" smtClean="0"/>
              <a:t>Dr</a:t>
            </a:r>
            <a:r>
              <a:rPr lang="en-US" dirty="0" smtClean="0"/>
              <a:t>) </a:t>
            </a:r>
            <a:r>
              <a:rPr lang="en-US" dirty="0" err="1" smtClean="0"/>
              <a:t>Rohit</a:t>
            </a:r>
            <a:r>
              <a:rPr lang="en-US" dirty="0" smtClean="0"/>
              <a:t> Srivastava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82651" y="3847110"/>
            <a:ext cx="3626753" cy="2429643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9693" y="1380080"/>
            <a:ext cx="11353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z="2400" dirty="0"/>
              <a:t>Enthusiastic about </a:t>
            </a:r>
            <a:r>
              <a:rPr lang="en-US" sz="2400" dirty="0" smtClean="0"/>
              <a:t>exploring new </a:t>
            </a:r>
            <a:r>
              <a:rPr lang="en-US" sz="2400" dirty="0"/>
              <a:t>healthcare and medical </a:t>
            </a:r>
            <a:r>
              <a:rPr lang="en-US" sz="2400" dirty="0" smtClean="0"/>
              <a:t>technologies?</a:t>
            </a:r>
          </a:p>
          <a:p>
            <a:pPr algn="ctr"/>
            <a:r>
              <a:rPr lang="en-US" sz="2400" dirty="0" smtClean="0"/>
              <a:t>Drop a mail on: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493859" y="3913013"/>
            <a:ext cx="33634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 err="1"/>
              <a:t>NanoBios</a:t>
            </a:r>
            <a:r>
              <a:rPr lang="en-US" dirty="0"/>
              <a:t> Lab</a:t>
            </a:r>
          </a:p>
          <a:p>
            <a:r>
              <a:rPr lang="en-US" dirty="0"/>
              <a:t>Lab# - 505</a:t>
            </a:r>
          </a:p>
          <a:p>
            <a:r>
              <a:rPr lang="en-US" dirty="0"/>
              <a:t>5th Floor New BSBE, </a:t>
            </a:r>
          </a:p>
          <a:p>
            <a:r>
              <a:rPr lang="en-US" dirty="0"/>
              <a:t>Behind New LHC</a:t>
            </a:r>
          </a:p>
          <a:p>
            <a:r>
              <a:rPr lang="en-US" dirty="0"/>
              <a:t>IIT Bombay.</a:t>
            </a:r>
          </a:p>
          <a:p>
            <a:r>
              <a:rPr lang="en-US" dirty="0"/>
              <a:t>Tel.022-25767746 / 71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14128" y="2706341"/>
            <a:ext cx="7185891" cy="61144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737135" y="2706341"/>
            <a:ext cx="5216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</a:rPr>
              <a:t>nanobios.iitb@gmail.com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54282" y="3357594"/>
            <a:ext cx="1816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Or visit us at:</a:t>
            </a:r>
          </a:p>
        </p:txBody>
      </p:sp>
    </p:spTree>
    <p:extLst>
      <p:ext uri="{BB962C8B-B14F-4D97-AF65-F5344CB8AC3E}">
        <p14:creationId xmlns:p14="http://schemas.microsoft.com/office/powerpoint/2010/main" val="86527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DC00C-CC1A-4D3A-B4B9-74C041A88519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8991600" cy="1524000"/>
          </a:xfrm>
        </p:spPr>
        <p:txBody>
          <a:bodyPr/>
          <a:lstStyle/>
          <a:p>
            <a:r>
              <a:rPr lang="en-US" altLang="en-US" sz="3400" b="1"/>
              <a:t>How common are glucose levels &lt;60mg/dl during the night in children with T1D?</a:t>
            </a:r>
          </a:p>
        </p:txBody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985963"/>
            <a:ext cx="8229600" cy="3886200"/>
          </a:xfrm>
        </p:spPr>
        <p:txBody>
          <a:bodyPr/>
          <a:lstStyle/>
          <a:p>
            <a:pPr lvl="1"/>
            <a:r>
              <a:rPr lang="en-US" altLang="en-US"/>
              <a:t>French (i) and Australian (ii) data showed approximately 50% of children with low BG (&lt;60mg/dl) during the night (on NPH bid)</a:t>
            </a:r>
          </a:p>
          <a:p>
            <a:pPr lvl="1"/>
            <a:r>
              <a:rPr lang="en-US" altLang="en-US"/>
              <a:t>DirecNet data (one night in hospital with blood sugars every 30 min.)</a:t>
            </a:r>
          </a:p>
          <a:p>
            <a:pPr lvl="3">
              <a:buFontTx/>
              <a:buNone/>
            </a:pPr>
            <a:r>
              <a:rPr lang="en-US" altLang="en-US"/>
              <a:t>	A) 2001-2002: 39 of 91 (43%) low BG</a:t>
            </a:r>
          </a:p>
          <a:p>
            <a:pPr lvl="3">
              <a:buFontTx/>
              <a:buNone/>
            </a:pPr>
            <a:r>
              <a:rPr lang="en-US" altLang="en-US"/>
              <a:t>			</a:t>
            </a:r>
            <a:r>
              <a:rPr lang="en-US" altLang="en-US" sz="1800"/>
              <a:t>(44% of children on insulin pumps/56% on NPH)</a:t>
            </a:r>
          </a:p>
          <a:p>
            <a:pPr lvl="3">
              <a:buFontTx/>
              <a:buNone/>
            </a:pPr>
            <a:r>
              <a:rPr lang="en-US" altLang="en-US"/>
              <a:t>	B) 2004: 14 of 50 (28%) with low BG</a:t>
            </a:r>
          </a:p>
          <a:p>
            <a:pPr lvl="3">
              <a:buFontTx/>
              <a:buNone/>
            </a:pPr>
            <a:r>
              <a:rPr lang="en-US" altLang="en-US"/>
              <a:t>			</a:t>
            </a:r>
            <a:r>
              <a:rPr lang="en-US" altLang="en-US" sz="1800"/>
              <a:t>(all on insulin pumps or Lantus)</a:t>
            </a:r>
          </a:p>
        </p:txBody>
      </p:sp>
      <p:sp>
        <p:nvSpPr>
          <p:cNvPr id="378884" name="Text Box 4"/>
          <p:cNvSpPr txBox="1">
            <a:spLocks noChangeArrowheads="1"/>
          </p:cNvSpPr>
          <p:nvPr/>
        </p:nvSpPr>
        <p:spPr bwMode="auto">
          <a:xfrm>
            <a:off x="4953000" y="6276976"/>
            <a:ext cx="57150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95300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52500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409700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66900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324100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81300" indent="-4953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38500" indent="-4953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95700" indent="-4953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52900" indent="-4953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AutoNum type="romanLcParenR"/>
            </a:pPr>
            <a:r>
              <a:rPr lang="en-US" altLang="en-US" sz="1600">
                <a:latin typeface="Arial" panose="020B0604020202020204" pitchFamily="34" charset="0"/>
              </a:rPr>
              <a:t>Beregszaszi M, et al. </a:t>
            </a:r>
            <a:r>
              <a:rPr lang="en-US" altLang="en-US" sz="1600" i="1">
                <a:latin typeface="Arial" panose="020B0604020202020204" pitchFamily="34" charset="0"/>
              </a:rPr>
              <a:t>J Pediatr.</a:t>
            </a:r>
            <a:r>
              <a:rPr lang="en-US" altLang="en-US" sz="1600">
                <a:latin typeface="Arial" panose="020B0604020202020204" pitchFamily="34" charset="0"/>
              </a:rPr>
              <a:t> 131, 27, 1997</a:t>
            </a:r>
          </a:p>
          <a:p>
            <a:pPr>
              <a:buFontTx/>
              <a:buAutoNum type="romanLcParenR"/>
            </a:pPr>
            <a:r>
              <a:rPr lang="en-US" altLang="en-US" sz="1600">
                <a:latin typeface="Arial" panose="020B0604020202020204" pitchFamily="34" charset="0"/>
              </a:rPr>
              <a:t>Porter PA, et al. </a:t>
            </a:r>
            <a:r>
              <a:rPr lang="en-US" altLang="en-US" sz="1600" i="1">
                <a:latin typeface="Arial" panose="020B0604020202020204" pitchFamily="34" charset="0"/>
              </a:rPr>
              <a:t>J. Pediatr. </a:t>
            </a:r>
            <a:r>
              <a:rPr lang="en-US" altLang="en-US" sz="1600">
                <a:latin typeface="Arial" panose="020B0604020202020204" pitchFamily="34" charset="0"/>
              </a:rPr>
              <a:t>13, 366, 1997</a:t>
            </a:r>
          </a:p>
        </p:txBody>
      </p:sp>
    </p:spTree>
    <p:extLst>
      <p:ext uri="{BB962C8B-B14F-4D97-AF65-F5344CB8AC3E}">
        <p14:creationId xmlns:p14="http://schemas.microsoft.com/office/powerpoint/2010/main" val="1807901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97BE5-6FD9-45D1-9605-F995AA3E50A1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376834" name="Text Box 2"/>
          <p:cNvSpPr txBox="1">
            <a:spLocks noChangeArrowheads="1"/>
          </p:cNvSpPr>
          <p:nvPr/>
        </p:nvSpPr>
        <p:spPr bwMode="auto">
          <a:xfrm>
            <a:off x="1905000" y="381001"/>
            <a:ext cx="85344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3600" b="1"/>
              <a:t>Continuous  Glucose Monitoring </a:t>
            </a:r>
            <a:r>
              <a:rPr lang="en-US" altLang="en-US" sz="2800" b="1"/>
              <a:t>(CGM)</a:t>
            </a:r>
            <a:r>
              <a:rPr lang="en-US" altLang="en-US" sz="3600" b="1"/>
              <a:t> WHY?</a:t>
            </a:r>
          </a:p>
        </p:txBody>
      </p:sp>
      <p:sp>
        <p:nvSpPr>
          <p:cNvPr id="376835" name="Text Box 3"/>
          <p:cNvSpPr txBox="1">
            <a:spLocks noChangeArrowheads="1"/>
          </p:cNvSpPr>
          <p:nvPr/>
        </p:nvSpPr>
        <p:spPr bwMode="auto">
          <a:xfrm>
            <a:off x="1743075" y="2057400"/>
            <a:ext cx="8953500" cy="350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lphaUcPeriod"/>
            </a:pPr>
            <a:r>
              <a:rPr lang="en-US" altLang="en-US" sz="3200" dirty="0">
                <a:latin typeface="Arial" panose="020B0604020202020204" pitchFamily="34" charset="0"/>
              </a:rPr>
              <a:t>Prevention of low blood sugars (alarms)</a:t>
            </a:r>
          </a:p>
          <a:p>
            <a:pPr eaLnBrk="1" hangingPunct="1">
              <a:spcBef>
                <a:spcPct val="50000"/>
              </a:spcBef>
              <a:buFontTx/>
              <a:buAutoNum type="alphaUcPeriod"/>
            </a:pPr>
            <a:r>
              <a:rPr lang="en-US" altLang="en-US" sz="3200" b="1" u="sng" dirty="0">
                <a:solidFill>
                  <a:srgbClr val="FFFF99"/>
                </a:solidFill>
                <a:latin typeface="Arial" panose="020B0604020202020204" pitchFamily="34" charset="0"/>
              </a:rPr>
              <a:t>Prevention of high blood sugars </a:t>
            </a:r>
          </a:p>
          <a:p>
            <a:pPr eaLnBrk="1" hangingPunct="1">
              <a:spcBef>
                <a:spcPct val="50000"/>
              </a:spcBef>
              <a:buFontTx/>
              <a:buAutoNum type="alphaUcPeriod"/>
            </a:pPr>
            <a:r>
              <a:rPr lang="en-US" altLang="en-US" sz="3200" dirty="0">
                <a:latin typeface="Arial" panose="020B0604020202020204" pitchFamily="34" charset="0"/>
              </a:rPr>
              <a:t>Minimize wide glucose fluctuations</a:t>
            </a:r>
          </a:p>
          <a:p>
            <a:pPr eaLnBrk="1" hangingPunct="1">
              <a:spcBef>
                <a:spcPct val="50000"/>
              </a:spcBef>
              <a:buFontTx/>
              <a:buAutoNum type="alphaUcPeriod"/>
            </a:pPr>
            <a:r>
              <a:rPr lang="en-US" altLang="en-US" sz="3200" dirty="0">
                <a:latin typeface="Arial" panose="020B0604020202020204" pitchFamily="34" charset="0"/>
              </a:rPr>
              <a:t>Behavior Modification</a:t>
            </a:r>
          </a:p>
          <a:p>
            <a:pPr eaLnBrk="1" hangingPunct="1">
              <a:spcBef>
                <a:spcPct val="50000"/>
              </a:spcBef>
              <a:buFontTx/>
              <a:buAutoNum type="alphaUcPeriod"/>
            </a:pPr>
            <a:r>
              <a:rPr lang="en-US" altLang="en-US" sz="3200" dirty="0">
                <a:latin typeface="Arial" panose="020B0604020202020204" pitchFamily="34" charset="0"/>
              </a:rPr>
              <a:t>Prevention of Complications </a:t>
            </a:r>
          </a:p>
        </p:txBody>
      </p:sp>
    </p:spTree>
    <p:extLst>
      <p:ext uri="{BB962C8B-B14F-4D97-AF65-F5344CB8AC3E}">
        <p14:creationId xmlns:p14="http://schemas.microsoft.com/office/powerpoint/2010/main" val="13569576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E0264-C9C3-482C-AFD1-47A35A9CEC20}" type="slidenum">
              <a:rPr lang="en-US" altLang="en-US"/>
              <a:pPr/>
              <a:t>8</a:t>
            </a:fld>
            <a:endParaRPr lang="en-US" altLang="en-US"/>
          </a:p>
        </p:txBody>
      </p:sp>
      <p:graphicFrame>
        <p:nvGraphicFramePr>
          <p:cNvPr id="274434" name="Object 2"/>
          <p:cNvGraphicFramePr>
            <a:graphicFrameLocks noChangeAspect="1"/>
          </p:cNvGraphicFramePr>
          <p:nvPr/>
        </p:nvGraphicFramePr>
        <p:xfrm>
          <a:off x="2057400" y="1219200"/>
          <a:ext cx="8077200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Photo Editor Photo" r:id="rId4" imgW="6380952" imgH="5266667" progId="MSPhotoEd.3">
                  <p:embed/>
                </p:oleObj>
              </mc:Choice>
              <mc:Fallback>
                <p:oleObj name="Photo Editor Photo" r:id="rId4" imgW="6380952" imgH="526666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219200"/>
                        <a:ext cx="8077200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4435" name="Text Box 3"/>
          <p:cNvSpPr txBox="1">
            <a:spLocks noChangeArrowheads="1"/>
          </p:cNvSpPr>
          <p:nvPr/>
        </p:nvSpPr>
        <p:spPr bwMode="auto">
          <a:xfrm>
            <a:off x="1905000" y="228601"/>
            <a:ext cx="8229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4000" b="1"/>
              <a:t>“Snapshot of BG levels”</a:t>
            </a:r>
          </a:p>
        </p:txBody>
      </p:sp>
      <p:sp>
        <p:nvSpPr>
          <p:cNvPr id="274436" name="Line 4"/>
          <p:cNvSpPr>
            <a:spLocks noChangeShapeType="1"/>
          </p:cNvSpPr>
          <p:nvPr/>
        </p:nvSpPr>
        <p:spPr bwMode="auto">
          <a:xfrm>
            <a:off x="1524000" y="1143000"/>
            <a:ext cx="91440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12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35274-870A-4346-A75F-464E857BF1BB}" type="slidenum">
              <a:rPr lang="en-US" altLang="en-US"/>
              <a:pPr/>
              <a:t>9</a:t>
            </a:fld>
            <a:endParaRPr lang="en-US" altLang="en-US"/>
          </a:p>
        </p:txBody>
      </p:sp>
      <p:graphicFrame>
        <p:nvGraphicFramePr>
          <p:cNvPr id="275458" name="Object 2"/>
          <p:cNvGraphicFramePr>
            <a:graphicFrameLocks noChangeAspect="1"/>
          </p:cNvGraphicFramePr>
          <p:nvPr/>
        </p:nvGraphicFramePr>
        <p:xfrm>
          <a:off x="2286000" y="1219200"/>
          <a:ext cx="76962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Photo Editor Photo" r:id="rId4" imgW="6373115" imgH="5257143" progId="MSPhotoEd.3">
                  <p:embed/>
                </p:oleObj>
              </mc:Choice>
              <mc:Fallback>
                <p:oleObj name="Photo Editor Photo" r:id="rId4" imgW="6373115" imgH="5257143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219200"/>
                        <a:ext cx="76962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5459" name="Text Box 3"/>
          <p:cNvSpPr txBox="1">
            <a:spLocks noChangeArrowheads="1"/>
          </p:cNvSpPr>
          <p:nvPr/>
        </p:nvSpPr>
        <p:spPr bwMode="auto">
          <a:xfrm>
            <a:off x="2057400" y="381001"/>
            <a:ext cx="8077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4000" b="1"/>
              <a:t>Continuous Glucose Monitoring</a:t>
            </a:r>
          </a:p>
        </p:txBody>
      </p:sp>
      <p:sp>
        <p:nvSpPr>
          <p:cNvPr id="275460" name="Line 4"/>
          <p:cNvSpPr>
            <a:spLocks noChangeShapeType="1"/>
          </p:cNvSpPr>
          <p:nvPr/>
        </p:nvSpPr>
        <p:spPr bwMode="auto">
          <a:xfrm>
            <a:off x="1524000" y="1219200"/>
            <a:ext cx="91440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486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173</TotalTime>
  <Words>900</Words>
  <Application>Microsoft Office PowerPoint</Application>
  <PresentationFormat>Widescreen</PresentationFormat>
  <Paragraphs>189</Paragraphs>
  <Slides>51</Slides>
  <Notes>25</Notes>
  <HiddenSlides>0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Century Gothic</vt:lpstr>
      <vt:lpstr>Times New Roman</vt:lpstr>
      <vt:lpstr>Wingdings 3</vt:lpstr>
      <vt:lpstr>Ion</vt:lpstr>
      <vt:lpstr>Photo Editor Photo</vt:lpstr>
      <vt:lpstr>Picture</vt:lpstr>
      <vt:lpstr>Diabetes Management</vt:lpstr>
      <vt:lpstr>Continuous Glucose Monitoring</vt:lpstr>
      <vt:lpstr>What is a CGM?  (Continuous Glucose Monitor)</vt:lpstr>
      <vt:lpstr>Who Should Use a CGM?</vt:lpstr>
      <vt:lpstr>PowerPoint Presentation</vt:lpstr>
      <vt:lpstr>How common are glucose levels &lt;60mg/dl during the night in children with T1D?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 Parts to All CGMs:</vt:lpstr>
      <vt:lpstr>PowerPoint Presentation</vt:lpstr>
      <vt:lpstr>PowerPoint Presentation</vt:lpstr>
      <vt:lpstr>PowerPoint Presentation</vt:lpstr>
      <vt:lpstr>What does “Calibration” mean and why do I need to do it?</vt:lpstr>
      <vt:lpstr>PowerPoint Presentation</vt:lpstr>
      <vt:lpstr>PowerPoint Presentation</vt:lpstr>
      <vt:lpstr>PowerPoint Presentation</vt:lpstr>
      <vt:lpstr>PowerPoint Presentation</vt:lpstr>
      <vt:lpstr>Second type of data: [for analysis] (Retrospective, must download) </vt:lpstr>
      <vt:lpstr>PowerPoint Presentation</vt:lpstr>
      <vt:lpstr>PowerPoint Presentation</vt:lpstr>
      <vt:lpstr>PowerPoint Presentation</vt:lpstr>
      <vt:lpstr>Some Widely used CGMS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Concepts for Continuous Delivery</vt:lpstr>
      <vt:lpstr>PowerPoint Presentation</vt:lpstr>
      <vt:lpstr>What about kids suffering from diabetes?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j.l. meena</dc:creator>
  <cp:lastModifiedBy>j.l. meena</cp:lastModifiedBy>
  <cp:revision>12</cp:revision>
  <dcterms:created xsi:type="dcterms:W3CDTF">2015-03-08T16:26:25Z</dcterms:created>
  <dcterms:modified xsi:type="dcterms:W3CDTF">2015-03-29T09:49:15Z</dcterms:modified>
</cp:coreProperties>
</file>